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5143500" cx="9144000"/>
  <p:notesSz cx="6858000" cy="9144000"/>
  <p:embeddedFontLst>
    <p:embeddedFont>
      <p:font typeface="Nunito"/>
      <p:regular r:id="rId70"/>
      <p:bold r:id="rId71"/>
      <p:italic r:id="rId72"/>
      <p:boldItalic r:id="rId73"/>
    </p:embeddedFont>
    <p:embeddedFont>
      <p:font typeface="Maven Pro"/>
      <p:regular r:id="rId74"/>
      <p:bold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Nunito-boldItalic.fntdata"/><Relationship Id="rId72" Type="http://schemas.openxmlformats.org/officeDocument/2006/relationships/font" Target="fonts/Nunito-italic.fntdata"/><Relationship Id="rId31" Type="http://schemas.openxmlformats.org/officeDocument/2006/relationships/slide" Target="slides/slide26.xml"/><Relationship Id="rId75" Type="http://schemas.openxmlformats.org/officeDocument/2006/relationships/font" Target="fonts/MavenPro-bold.fntdata"/><Relationship Id="rId30" Type="http://schemas.openxmlformats.org/officeDocument/2006/relationships/slide" Target="slides/slide25.xml"/><Relationship Id="rId74" Type="http://schemas.openxmlformats.org/officeDocument/2006/relationships/font" Target="fonts/MavenPro-regular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Nunito-bold.fntdata"/><Relationship Id="rId70" Type="http://schemas.openxmlformats.org/officeDocument/2006/relationships/font" Target="fonts/Nunit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aac987df5d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aac987df5d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aac987df5d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aac987df5d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aac987df5d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aac987df5d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aac987df5d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aac987df5d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aac987df5d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aac987df5d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aac987df5d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aac987df5d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ad2013f19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ad2013f19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aac987df5d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aac987df5d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aac987df5d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aac987df5d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aac987df5d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aac987df5d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ad2013f19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ad2013f19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aac987df5d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aac987df5d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aac987df5d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aac987df5d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aac987df5d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aac987df5d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aac987df5d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aac987df5d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aac987df5d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aac987df5d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aac987df5d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aac987df5d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aac987df5d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aac987df5d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aac987df5d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aac987df5d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aac987df5d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aac987df5d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aac987df5d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aac987df5d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aac987df5d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aac987df5d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aac987df5d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aac987df5d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aac987df5d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aac987df5d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aac987df5d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aac987df5d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ad2013f19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ad2013f19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aac987df5d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aac987df5d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aac987df5d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aac987df5d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aac987df5d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aac987df5d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aac987df5d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aac987df5d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aac987df5d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aac987df5d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aac987df5d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aac987df5d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aac987df5d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aac987df5d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aca937c82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aca937c82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aac987df5d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3aac987df5d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aca937c82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3aca937c82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aac987df5d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3aac987df5d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aca937c82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aca937c82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aca937c82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aca937c82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aac987df5d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aac987df5d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aac987df5d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aac987df5d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aac987df5d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aac987df5d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ad2013f19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3ad2013f19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aac987df5d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aac987df5d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aac987df5d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3aac987df5d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aac987df5d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aac987df5d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3ad2013f19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3ad2013f19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ad2013f19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3ad2013f19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ad2013f19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3ad2013f19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ad2013f19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3ad2013f19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ad2013f19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ad2013f19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ad2013f19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3ad2013f19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3ad2013f19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3ad2013f19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ad2013f19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ad2013f19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aac987df5d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aac987df5d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ad2013f19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ad2013f19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aac987df5d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3aac987df5d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ad2013f19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ad2013f19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ad2013f19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3ad2013f19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ad2013f19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3ad2013f19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aac987df5d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aac987df5d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aac987df5d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aac987df5d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aac987df5d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aac987df5d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linkedin.com/in/bhaskarchakraborty/" TargetMode="External"/><Relationship Id="rId4" Type="http://schemas.openxmlformats.org/officeDocument/2006/relationships/hyperlink" Target="https://github.com/2bhaskar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11" Type="http://schemas.openxmlformats.org/officeDocument/2006/relationships/image" Target="../media/image9.png"/><Relationship Id="rId10" Type="http://schemas.openxmlformats.org/officeDocument/2006/relationships/image" Target="../media/image14.png"/><Relationship Id="rId9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4.png"/><Relationship Id="rId7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22.png"/><Relationship Id="rId13" Type="http://schemas.openxmlformats.org/officeDocument/2006/relationships/image" Target="../media/image18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Relationship Id="rId8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22.png"/><Relationship Id="rId13" Type="http://schemas.openxmlformats.org/officeDocument/2006/relationships/image" Target="../media/image30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21.png"/><Relationship Id="rId15" Type="http://schemas.openxmlformats.org/officeDocument/2006/relationships/image" Target="../media/image18.png"/><Relationship Id="rId14" Type="http://schemas.openxmlformats.org/officeDocument/2006/relationships/image" Target="../media/image36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Relationship Id="rId8" Type="http://schemas.openxmlformats.org/officeDocument/2006/relationships/image" Target="../media/image2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13" Type="http://schemas.openxmlformats.org/officeDocument/2006/relationships/image" Target="../media/image45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Relationship Id="rId4" Type="http://schemas.openxmlformats.org/officeDocument/2006/relationships/image" Target="../media/image28.png"/><Relationship Id="rId9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Relationship Id="rId7" Type="http://schemas.openxmlformats.org/officeDocument/2006/relationships/image" Target="../media/image35.png"/><Relationship Id="rId8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3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www.kaggle.com/datasets/samuelcortinhas/cats-and-dogs-image-classification/data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www.kaggle.com/datasets/shivachandel/kc-house-data?resource=download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in Production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Dr. Bhaskar Chakraborty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 of (X, y)</a:t>
            </a:r>
            <a:endParaRPr/>
          </a:p>
        </p:txBody>
      </p:sp>
      <p:sp>
        <p:nvSpPr>
          <p:cNvPr id="345" name="Google Shape;345;p22"/>
          <p:cNvSpPr txBox="1"/>
          <p:nvPr>
            <p:ph idx="1" type="body"/>
          </p:nvPr>
        </p:nvSpPr>
        <p:spPr>
          <a:xfrm>
            <a:off x="1303800" y="1990050"/>
            <a:ext cx="60930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Input</a:t>
            </a:r>
            <a:r>
              <a:rPr lang="en-GB"/>
              <a:t>: </a:t>
            </a:r>
            <a:r>
              <a:rPr lang="en-GB"/>
              <a:t>Camera images, Censor data (LiDAR), GPS signal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Output: Steering angle, acceleration and braking command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Use-case: Autonomous driving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 of (X, y)</a:t>
            </a:r>
            <a:endParaRPr/>
          </a:p>
        </p:txBody>
      </p:sp>
      <p:sp>
        <p:nvSpPr>
          <p:cNvPr id="351" name="Google Shape;351;p23"/>
          <p:cNvSpPr txBox="1"/>
          <p:nvPr>
            <p:ph idx="1" type="body"/>
          </p:nvPr>
        </p:nvSpPr>
        <p:spPr>
          <a:xfrm>
            <a:off x="1303800" y="1990050"/>
            <a:ext cx="60930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Input: Patient data (symptoms, lap results, scanned images)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Output: Disease prediction, </a:t>
            </a:r>
            <a:r>
              <a:rPr lang="en-GB"/>
              <a:t>diagnosis</a:t>
            </a:r>
            <a:r>
              <a:rPr lang="en-GB"/>
              <a:t> report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Use-case: Medical diagnosis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in </a:t>
            </a:r>
            <a:r>
              <a:rPr lang="en-GB"/>
              <a:t>production: ML phase</a:t>
            </a:r>
            <a:endParaRPr/>
          </a:p>
        </p:txBody>
      </p:sp>
      <p:pic>
        <p:nvPicPr>
          <p:cNvPr id="357" name="Google Shape;3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75" y="2290825"/>
            <a:ext cx="2184000" cy="12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4"/>
          <p:cNvSpPr txBox="1"/>
          <p:nvPr/>
        </p:nvSpPr>
        <p:spPr>
          <a:xfrm>
            <a:off x="786516" y="3551775"/>
            <a:ext cx="188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Business use-case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in production: ML phase</a:t>
            </a:r>
            <a:endParaRPr/>
          </a:p>
        </p:txBody>
      </p:sp>
      <p:pic>
        <p:nvPicPr>
          <p:cNvPr id="364" name="Google Shape;3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75" y="2290825"/>
            <a:ext cx="2184000" cy="12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5"/>
          <p:cNvSpPr txBox="1"/>
          <p:nvPr/>
        </p:nvSpPr>
        <p:spPr>
          <a:xfrm>
            <a:off x="786516" y="3551775"/>
            <a:ext cx="188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Business use-case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6" name="Google Shape;3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459" y="2290825"/>
            <a:ext cx="2148352" cy="12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5"/>
          <p:cNvSpPr/>
          <p:nvPr/>
        </p:nvSpPr>
        <p:spPr>
          <a:xfrm>
            <a:off x="2811225" y="2780976"/>
            <a:ext cx="582300" cy="19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8" name="Google Shape;368;p25"/>
          <p:cNvSpPr txBox="1"/>
          <p:nvPr/>
        </p:nvSpPr>
        <p:spPr>
          <a:xfrm>
            <a:off x="3523150" y="3566849"/>
            <a:ext cx="18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Data (</a:t>
            </a: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𝑿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in production: ML phase</a:t>
            </a:r>
            <a:endParaRPr/>
          </a:p>
        </p:txBody>
      </p:sp>
      <p:pic>
        <p:nvPicPr>
          <p:cNvPr id="374" name="Google Shape;3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75" y="2290825"/>
            <a:ext cx="2184000" cy="12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6"/>
          <p:cNvSpPr txBox="1"/>
          <p:nvPr/>
        </p:nvSpPr>
        <p:spPr>
          <a:xfrm>
            <a:off x="786516" y="3551775"/>
            <a:ext cx="188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Business use-case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6" name="Google Shape;3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459" y="2290825"/>
            <a:ext cx="2148352" cy="12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6"/>
          <p:cNvSpPr/>
          <p:nvPr/>
        </p:nvSpPr>
        <p:spPr>
          <a:xfrm>
            <a:off x="2811225" y="2780976"/>
            <a:ext cx="582300" cy="19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8" name="Google Shape;378;p26"/>
          <p:cNvSpPr txBox="1"/>
          <p:nvPr/>
        </p:nvSpPr>
        <p:spPr>
          <a:xfrm>
            <a:off x="3523150" y="3566849"/>
            <a:ext cx="18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Data (</a:t>
            </a: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𝑿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9" name="Google Shape;37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8707" y="2264375"/>
            <a:ext cx="1639588" cy="12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6"/>
          <p:cNvSpPr/>
          <p:nvPr/>
        </p:nvSpPr>
        <p:spPr>
          <a:xfrm>
            <a:off x="5554102" y="2796049"/>
            <a:ext cx="582300" cy="19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1" name="Google Shape;381;p26"/>
          <p:cNvSpPr txBox="1"/>
          <p:nvPr/>
        </p:nvSpPr>
        <p:spPr>
          <a:xfrm>
            <a:off x="6078764" y="3563196"/>
            <a:ext cx="18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ML Model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(</a:t>
            </a: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𝑿 →</a:t>
            </a: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𝐲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in production: ML phase</a:t>
            </a:r>
            <a:endParaRPr/>
          </a:p>
        </p:txBody>
      </p:sp>
      <p:pic>
        <p:nvPicPr>
          <p:cNvPr id="387" name="Google Shape;3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75" y="2290825"/>
            <a:ext cx="2184000" cy="12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7"/>
          <p:cNvSpPr txBox="1"/>
          <p:nvPr/>
        </p:nvSpPr>
        <p:spPr>
          <a:xfrm>
            <a:off x="786516" y="3551775"/>
            <a:ext cx="188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Business use-case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9" name="Google Shape;3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459" y="2290825"/>
            <a:ext cx="2148352" cy="12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7"/>
          <p:cNvSpPr/>
          <p:nvPr/>
        </p:nvSpPr>
        <p:spPr>
          <a:xfrm>
            <a:off x="2811225" y="2780976"/>
            <a:ext cx="582300" cy="19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1" name="Google Shape;391;p27"/>
          <p:cNvSpPr txBox="1"/>
          <p:nvPr/>
        </p:nvSpPr>
        <p:spPr>
          <a:xfrm>
            <a:off x="3523150" y="3566849"/>
            <a:ext cx="18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Data (</a:t>
            </a: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𝑿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2" name="Google Shape;39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8707" y="2264375"/>
            <a:ext cx="1639588" cy="12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7"/>
          <p:cNvSpPr/>
          <p:nvPr/>
        </p:nvSpPr>
        <p:spPr>
          <a:xfrm>
            <a:off x="5554102" y="2796049"/>
            <a:ext cx="582300" cy="19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4" name="Google Shape;394;p27"/>
          <p:cNvSpPr txBox="1"/>
          <p:nvPr/>
        </p:nvSpPr>
        <p:spPr>
          <a:xfrm>
            <a:off x="6078764" y="3563196"/>
            <a:ext cx="18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ML Model (</a:t>
            </a: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𝑿 →𝐲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5" name="Google Shape;395;p27"/>
          <p:cNvSpPr txBox="1"/>
          <p:nvPr/>
        </p:nvSpPr>
        <p:spPr>
          <a:xfrm>
            <a:off x="2998789" y="42134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980000"/>
                </a:solidFill>
                <a:latin typeface="Maven Pro"/>
                <a:ea typeface="Maven Pro"/>
                <a:cs typeface="Maven Pro"/>
                <a:sym typeface="Maven Pro"/>
              </a:rPr>
              <a:t>ML</a:t>
            </a:r>
            <a:endParaRPr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in production: Production phase</a:t>
            </a:r>
            <a:endParaRPr/>
          </a:p>
        </p:txBody>
      </p:sp>
      <p:pic>
        <p:nvPicPr>
          <p:cNvPr id="401" name="Google Shape;4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85" y="2264375"/>
            <a:ext cx="1639588" cy="12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8"/>
          <p:cNvSpPr txBox="1"/>
          <p:nvPr/>
        </p:nvSpPr>
        <p:spPr>
          <a:xfrm>
            <a:off x="523284" y="3563196"/>
            <a:ext cx="18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ML Model (</a:t>
            </a: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𝑿 →𝐲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in production: Production phase</a:t>
            </a:r>
            <a:endParaRPr/>
          </a:p>
        </p:txBody>
      </p:sp>
      <p:pic>
        <p:nvPicPr>
          <p:cNvPr id="408" name="Google Shape;4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85" y="2264375"/>
            <a:ext cx="1639588" cy="12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9"/>
          <p:cNvSpPr txBox="1"/>
          <p:nvPr/>
        </p:nvSpPr>
        <p:spPr>
          <a:xfrm>
            <a:off x="523284" y="3563196"/>
            <a:ext cx="18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ML Model (</a:t>
            </a: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𝑿 →𝐲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0" name="Google Shape;4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2875" y="2050586"/>
            <a:ext cx="2651635" cy="1657274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9"/>
          <p:cNvSpPr/>
          <p:nvPr/>
        </p:nvSpPr>
        <p:spPr>
          <a:xfrm>
            <a:off x="2330582" y="2737281"/>
            <a:ext cx="582300" cy="19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2" name="Google Shape;412;p29"/>
          <p:cNvSpPr txBox="1"/>
          <p:nvPr/>
        </p:nvSpPr>
        <p:spPr>
          <a:xfrm>
            <a:off x="3347308" y="3734322"/>
            <a:ext cx="188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Deployment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in production: Production phase</a:t>
            </a:r>
            <a:endParaRPr/>
          </a:p>
        </p:txBody>
      </p:sp>
      <p:pic>
        <p:nvPicPr>
          <p:cNvPr id="418" name="Google Shape;4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85" y="2264375"/>
            <a:ext cx="1639588" cy="12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0"/>
          <p:cNvSpPr txBox="1"/>
          <p:nvPr/>
        </p:nvSpPr>
        <p:spPr>
          <a:xfrm>
            <a:off x="523284" y="3563196"/>
            <a:ext cx="18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ML Model (</a:t>
            </a: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𝑿</a:t>
            </a: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→𝐲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0" name="Google Shape;420;p30"/>
          <p:cNvSpPr/>
          <p:nvPr/>
        </p:nvSpPr>
        <p:spPr>
          <a:xfrm>
            <a:off x="2299372" y="2743523"/>
            <a:ext cx="582300" cy="19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1" name="Google Shape;421;p30"/>
          <p:cNvSpPr txBox="1"/>
          <p:nvPr/>
        </p:nvSpPr>
        <p:spPr>
          <a:xfrm>
            <a:off x="3303613" y="3721838"/>
            <a:ext cx="188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Deployment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2" name="Google Shape;4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6750" y="2320725"/>
            <a:ext cx="2127621" cy="111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2875" y="2050586"/>
            <a:ext cx="2651635" cy="165727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0"/>
          <p:cNvSpPr txBox="1"/>
          <p:nvPr/>
        </p:nvSpPr>
        <p:spPr>
          <a:xfrm>
            <a:off x="5580725" y="2264375"/>
            <a:ext cx="11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𝑿</a:t>
            </a:r>
            <a:endParaRPr/>
          </a:p>
        </p:txBody>
      </p:sp>
      <p:sp>
        <p:nvSpPr>
          <p:cNvPr id="425" name="Google Shape;425;p30"/>
          <p:cNvSpPr/>
          <p:nvPr/>
        </p:nvSpPr>
        <p:spPr>
          <a:xfrm>
            <a:off x="5593209" y="2640405"/>
            <a:ext cx="1167000" cy="124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in production: Production phase</a:t>
            </a:r>
            <a:endParaRPr/>
          </a:p>
        </p:txBody>
      </p:sp>
      <p:pic>
        <p:nvPicPr>
          <p:cNvPr id="431" name="Google Shape;4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85" y="2264375"/>
            <a:ext cx="1639588" cy="12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1"/>
          <p:cNvSpPr txBox="1"/>
          <p:nvPr/>
        </p:nvSpPr>
        <p:spPr>
          <a:xfrm>
            <a:off x="523284" y="3563196"/>
            <a:ext cx="18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ML Model (</a:t>
            </a: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𝑿 →𝐲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3" name="Google Shape;433;p31"/>
          <p:cNvSpPr/>
          <p:nvPr/>
        </p:nvSpPr>
        <p:spPr>
          <a:xfrm>
            <a:off x="2299372" y="2743523"/>
            <a:ext cx="582300" cy="19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4" name="Google Shape;434;p31"/>
          <p:cNvSpPr txBox="1"/>
          <p:nvPr/>
        </p:nvSpPr>
        <p:spPr>
          <a:xfrm>
            <a:off x="3303613" y="3721838"/>
            <a:ext cx="188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Deployment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5" name="Google Shape;43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6750" y="2320725"/>
            <a:ext cx="2127621" cy="111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2875" y="2050586"/>
            <a:ext cx="2651635" cy="1657274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1"/>
          <p:cNvSpPr txBox="1"/>
          <p:nvPr/>
        </p:nvSpPr>
        <p:spPr>
          <a:xfrm>
            <a:off x="5580725" y="2264375"/>
            <a:ext cx="11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𝑿</a:t>
            </a:r>
            <a:endParaRPr/>
          </a:p>
        </p:txBody>
      </p:sp>
      <p:sp>
        <p:nvSpPr>
          <p:cNvPr id="438" name="Google Shape;438;p31"/>
          <p:cNvSpPr/>
          <p:nvPr/>
        </p:nvSpPr>
        <p:spPr>
          <a:xfrm>
            <a:off x="5593209" y="2640405"/>
            <a:ext cx="1167000" cy="124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9" name="Google Shape;439;p31"/>
          <p:cNvSpPr txBox="1"/>
          <p:nvPr/>
        </p:nvSpPr>
        <p:spPr>
          <a:xfrm>
            <a:off x="5890717" y="3168780"/>
            <a:ext cx="5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𝐲</a:t>
            </a:r>
            <a:endParaRPr/>
          </a:p>
        </p:txBody>
      </p:sp>
      <p:sp>
        <p:nvSpPr>
          <p:cNvPr id="440" name="Google Shape;440;p31"/>
          <p:cNvSpPr/>
          <p:nvPr/>
        </p:nvSpPr>
        <p:spPr>
          <a:xfrm rot="10800000">
            <a:off x="5595799" y="3048732"/>
            <a:ext cx="1167000" cy="124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1" name="Google Shape;441;p31"/>
          <p:cNvSpPr txBox="1"/>
          <p:nvPr/>
        </p:nvSpPr>
        <p:spPr>
          <a:xfrm>
            <a:off x="2998789" y="42134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8761D"/>
                </a:solidFill>
                <a:latin typeface="Maven Pro"/>
                <a:ea typeface="Maven Pro"/>
                <a:cs typeface="Maven Pro"/>
                <a:sym typeface="Maven Pro"/>
              </a:rPr>
              <a:t>Production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me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Background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Machine Learning and Artificial Intelligence research, S/W engineering and Architecture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PhD in Computer Vision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Now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AI Architect/ML Engineer @UniCredit AI team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Building end-to-end AI applications for banking workflows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LinkedIn</a:t>
            </a:r>
            <a:r>
              <a:rPr lang="en-GB"/>
              <a:t>,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Github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in production</a:t>
            </a:r>
            <a:endParaRPr/>
          </a:p>
        </p:txBody>
      </p:sp>
      <p:sp>
        <p:nvSpPr>
          <p:cNvPr id="447" name="Google Shape;447;p32"/>
          <p:cNvSpPr txBox="1"/>
          <p:nvPr/>
        </p:nvSpPr>
        <p:spPr>
          <a:xfrm>
            <a:off x="5190314" y="41227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8761D"/>
                </a:solidFill>
                <a:latin typeface="Maven Pro"/>
                <a:ea typeface="Maven Pro"/>
                <a:cs typeface="Maven Pro"/>
                <a:sym typeface="Maven Pro"/>
              </a:rPr>
              <a:t>Production</a:t>
            </a:r>
            <a:endParaRPr>
              <a:solidFill>
                <a:srgbClr val="38761D"/>
              </a:solidFill>
            </a:endParaRPr>
          </a:p>
        </p:txBody>
      </p:sp>
      <p:grpSp>
        <p:nvGrpSpPr>
          <p:cNvPr id="448" name="Google Shape;448;p32"/>
          <p:cNvGrpSpPr/>
          <p:nvPr/>
        </p:nvGrpSpPr>
        <p:grpSpPr>
          <a:xfrm>
            <a:off x="61653" y="2302160"/>
            <a:ext cx="8914831" cy="1520111"/>
            <a:chOff x="61653" y="2302160"/>
            <a:chExt cx="8914831" cy="1520111"/>
          </a:xfrm>
        </p:grpSpPr>
        <p:pic>
          <p:nvPicPr>
            <p:cNvPr id="449" name="Google Shape;449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10326" y="2424077"/>
              <a:ext cx="1284248" cy="963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0" name="Google Shape;450;p32"/>
            <p:cNvSpPr txBox="1"/>
            <p:nvPr/>
          </p:nvSpPr>
          <p:spPr>
            <a:xfrm>
              <a:off x="3709859" y="3422071"/>
              <a:ext cx="1885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ML Model (</a:t>
              </a:r>
              <a:r>
                <a:rPr lang="en-GB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𝑿 →𝐲</a:t>
              </a: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)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5329739" y="2819093"/>
              <a:ext cx="360000" cy="196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52" name="Google Shape;452;p32"/>
            <p:cNvSpPr txBox="1"/>
            <p:nvPr/>
          </p:nvSpPr>
          <p:spPr>
            <a:xfrm>
              <a:off x="5533075" y="3422075"/>
              <a:ext cx="1885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Deployment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453" name="Google Shape;453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3907" y="2575681"/>
              <a:ext cx="1172577" cy="61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05131" y="2425803"/>
              <a:ext cx="1541125" cy="963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p32"/>
            <p:cNvSpPr txBox="1"/>
            <p:nvPr/>
          </p:nvSpPr>
          <p:spPr>
            <a:xfrm>
              <a:off x="7281045" y="2302160"/>
              <a:ext cx="54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𝑿</a:t>
              </a: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7248198" y="2670633"/>
              <a:ext cx="540000" cy="1248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57" name="Google Shape;457;p32"/>
            <p:cNvSpPr txBox="1"/>
            <p:nvPr/>
          </p:nvSpPr>
          <p:spPr>
            <a:xfrm>
              <a:off x="7243425" y="3130995"/>
              <a:ext cx="582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𝐲</a:t>
              </a: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 rot="10800000">
              <a:off x="7265668" y="3018504"/>
              <a:ext cx="540000" cy="1248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1155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459" name="Google Shape;459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92600" y="2460214"/>
              <a:ext cx="1556475" cy="890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6025" y="2469213"/>
              <a:ext cx="1556474" cy="8763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" name="Google Shape;461;p32"/>
            <p:cNvSpPr/>
            <p:nvPr/>
          </p:nvSpPr>
          <p:spPr>
            <a:xfrm>
              <a:off x="3649064" y="2807418"/>
              <a:ext cx="360000" cy="196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1782489" y="2809143"/>
              <a:ext cx="360000" cy="196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63" name="Google Shape;463;p32"/>
            <p:cNvSpPr txBox="1"/>
            <p:nvPr/>
          </p:nvSpPr>
          <p:spPr>
            <a:xfrm>
              <a:off x="61653" y="3387275"/>
              <a:ext cx="1885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Business use-case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64" name="Google Shape;464;p32"/>
            <p:cNvSpPr txBox="1"/>
            <p:nvPr/>
          </p:nvSpPr>
          <p:spPr>
            <a:xfrm>
              <a:off x="1928228" y="3387275"/>
              <a:ext cx="1885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Data </a:t>
              </a: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(</a:t>
              </a:r>
              <a:r>
                <a:rPr lang="en-GB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𝑿</a:t>
              </a: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)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465" name="Google Shape;465;p32"/>
          <p:cNvSpPr txBox="1"/>
          <p:nvPr/>
        </p:nvSpPr>
        <p:spPr>
          <a:xfrm>
            <a:off x="462489" y="41227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980000"/>
                </a:solidFill>
                <a:latin typeface="Maven Pro"/>
                <a:ea typeface="Maven Pro"/>
                <a:cs typeface="Maven Pro"/>
                <a:sym typeface="Maven Pro"/>
              </a:rPr>
              <a:t>ML</a:t>
            </a:r>
            <a:endParaRPr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Catch point: Deployment</a:t>
            </a:r>
            <a:endParaRPr/>
          </a:p>
        </p:txBody>
      </p:sp>
      <p:sp>
        <p:nvSpPr>
          <p:cNvPr id="471" name="Google Shape;471;p33"/>
          <p:cNvSpPr txBox="1"/>
          <p:nvPr>
            <p:ph idx="1" type="body"/>
          </p:nvPr>
        </p:nvSpPr>
        <p:spPr>
          <a:xfrm>
            <a:off x="1122425" y="3513980"/>
            <a:ext cx="7030500" cy="10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What is deployment and how does it work?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How to ensure a reliable deployment?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How to make the ML model available to the users?</a:t>
            </a:r>
            <a:endParaRPr/>
          </a:p>
        </p:txBody>
      </p:sp>
      <p:grpSp>
        <p:nvGrpSpPr>
          <p:cNvPr id="472" name="Google Shape;472;p33"/>
          <p:cNvGrpSpPr/>
          <p:nvPr/>
        </p:nvGrpSpPr>
        <p:grpSpPr>
          <a:xfrm>
            <a:off x="99438" y="1349975"/>
            <a:ext cx="8914831" cy="1520111"/>
            <a:chOff x="61653" y="2302160"/>
            <a:chExt cx="8914831" cy="1520111"/>
          </a:xfrm>
        </p:grpSpPr>
        <p:pic>
          <p:nvPicPr>
            <p:cNvPr id="473" name="Google Shape;473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10326" y="2424077"/>
              <a:ext cx="1284248" cy="963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4" name="Google Shape;474;p33"/>
            <p:cNvSpPr txBox="1"/>
            <p:nvPr/>
          </p:nvSpPr>
          <p:spPr>
            <a:xfrm>
              <a:off x="3709859" y="3422071"/>
              <a:ext cx="1885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ML Model (</a:t>
              </a:r>
              <a:r>
                <a:rPr lang="en-GB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𝑿 →𝐲</a:t>
              </a: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)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5329739" y="2819093"/>
              <a:ext cx="360000" cy="196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6" name="Google Shape;476;p33"/>
            <p:cNvSpPr txBox="1"/>
            <p:nvPr/>
          </p:nvSpPr>
          <p:spPr>
            <a:xfrm>
              <a:off x="5533075" y="3422075"/>
              <a:ext cx="1885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Deployment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477" name="Google Shape;477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3907" y="2575681"/>
              <a:ext cx="1172577" cy="61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05131" y="2425803"/>
              <a:ext cx="1541125" cy="963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9" name="Google Shape;479;p33"/>
            <p:cNvSpPr txBox="1"/>
            <p:nvPr/>
          </p:nvSpPr>
          <p:spPr>
            <a:xfrm>
              <a:off x="7281045" y="2302160"/>
              <a:ext cx="54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𝑿</a:t>
              </a: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7248198" y="2670633"/>
              <a:ext cx="540000" cy="1248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81" name="Google Shape;481;p33"/>
            <p:cNvSpPr txBox="1"/>
            <p:nvPr/>
          </p:nvSpPr>
          <p:spPr>
            <a:xfrm>
              <a:off x="7243425" y="3130995"/>
              <a:ext cx="582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𝐲</a:t>
              </a: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 rot="10800000">
              <a:off x="7265668" y="3018504"/>
              <a:ext cx="540000" cy="1248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1155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483" name="Google Shape;483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92600" y="2460214"/>
              <a:ext cx="1556475" cy="890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6025" y="2469213"/>
              <a:ext cx="1556474" cy="8763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33"/>
            <p:cNvSpPr/>
            <p:nvPr/>
          </p:nvSpPr>
          <p:spPr>
            <a:xfrm>
              <a:off x="3649064" y="2807418"/>
              <a:ext cx="360000" cy="196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1782489" y="2809143"/>
              <a:ext cx="360000" cy="196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87" name="Google Shape;487;p33"/>
            <p:cNvSpPr txBox="1"/>
            <p:nvPr/>
          </p:nvSpPr>
          <p:spPr>
            <a:xfrm>
              <a:off x="61653" y="3387275"/>
              <a:ext cx="1885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Business use-case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88" name="Google Shape;488;p33"/>
            <p:cNvSpPr txBox="1"/>
            <p:nvPr/>
          </p:nvSpPr>
          <p:spPr>
            <a:xfrm>
              <a:off x="1928228" y="3387275"/>
              <a:ext cx="1885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Data (</a:t>
              </a:r>
              <a:r>
                <a:rPr lang="en-GB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𝑿</a:t>
              </a: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)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489" name="Google Shape;489;p33"/>
          <p:cNvSpPr/>
          <p:nvPr/>
        </p:nvSpPr>
        <p:spPr>
          <a:xfrm>
            <a:off x="5607325" y="1244177"/>
            <a:ext cx="1821300" cy="1569600"/>
          </a:xfrm>
          <a:prstGeom prst="roundRect">
            <a:avLst>
              <a:gd fmla="val 9628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Catch point: Model drift</a:t>
            </a:r>
            <a:endParaRPr/>
          </a:p>
        </p:txBody>
      </p:sp>
      <p:sp>
        <p:nvSpPr>
          <p:cNvPr id="495" name="Google Shape;495;p34"/>
          <p:cNvSpPr txBox="1"/>
          <p:nvPr>
            <p:ph idx="1" type="body"/>
          </p:nvPr>
        </p:nvSpPr>
        <p:spPr>
          <a:xfrm>
            <a:off x="1122425" y="3513973"/>
            <a:ext cx="7030500" cy="14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The </a:t>
            </a:r>
            <a:r>
              <a:rPr lang="en-GB">
                <a:solidFill>
                  <a:srgbClr val="38761D"/>
                </a:solidFill>
              </a:rPr>
              <a:t>data distribution in Production</a:t>
            </a:r>
            <a:r>
              <a:rPr lang="en-GB"/>
              <a:t> often varies from the </a:t>
            </a:r>
            <a:r>
              <a:rPr lang="en-GB">
                <a:solidFill>
                  <a:srgbClr val="9900FF"/>
                </a:solidFill>
              </a:rPr>
              <a:t>data distribution used for the initial model training</a:t>
            </a:r>
            <a:r>
              <a:rPr lang="en-GB"/>
              <a:t> → Model drift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How to identify the model drift?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How to properly address this model drift?</a:t>
            </a:r>
            <a:endParaRPr/>
          </a:p>
        </p:txBody>
      </p:sp>
      <p:grpSp>
        <p:nvGrpSpPr>
          <p:cNvPr id="496" name="Google Shape;496;p34"/>
          <p:cNvGrpSpPr/>
          <p:nvPr/>
        </p:nvGrpSpPr>
        <p:grpSpPr>
          <a:xfrm>
            <a:off x="99438" y="1349975"/>
            <a:ext cx="8914831" cy="1520111"/>
            <a:chOff x="61653" y="2302160"/>
            <a:chExt cx="8914831" cy="1520111"/>
          </a:xfrm>
        </p:grpSpPr>
        <p:pic>
          <p:nvPicPr>
            <p:cNvPr id="497" name="Google Shape;497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10326" y="2424077"/>
              <a:ext cx="1284248" cy="963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8" name="Google Shape;498;p34"/>
            <p:cNvSpPr txBox="1"/>
            <p:nvPr/>
          </p:nvSpPr>
          <p:spPr>
            <a:xfrm>
              <a:off x="3709859" y="3422071"/>
              <a:ext cx="1885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ML Model (</a:t>
              </a:r>
              <a:r>
                <a:rPr lang="en-GB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𝑿 →𝐲</a:t>
              </a: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)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5329739" y="2819093"/>
              <a:ext cx="360000" cy="196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00" name="Google Shape;500;p34"/>
            <p:cNvSpPr txBox="1"/>
            <p:nvPr/>
          </p:nvSpPr>
          <p:spPr>
            <a:xfrm>
              <a:off x="5533075" y="3422075"/>
              <a:ext cx="1885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Deployment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501" name="Google Shape;501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3907" y="2575681"/>
              <a:ext cx="1172577" cy="61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05131" y="2425803"/>
              <a:ext cx="1541125" cy="963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" name="Google Shape;503;p34"/>
            <p:cNvSpPr txBox="1"/>
            <p:nvPr/>
          </p:nvSpPr>
          <p:spPr>
            <a:xfrm>
              <a:off x="7281045" y="2302160"/>
              <a:ext cx="54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𝑿</a:t>
              </a: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7248198" y="2670633"/>
              <a:ext cx="540000" cy="1248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05" name="Google Shape;505;p34"/>
            <p:cNvSpPr txBox="1"/>
            <p:nvPr/>
          </p:nvSpPr>
          <p:spPr>
            <a:xfrm>
              <a:off x="7243425" y="3130995"/>
              <a:ext cx="582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𝐲</a:t>
              </a: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 rot="10800000">
              <a:off x="7265668" y="3018504"/>
              <a:ext cx="540000" cy="1248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1155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507" name="Google Shape;507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92600" y="2460214"/>
              <a:ext cx="1556475" cy="890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6025" y="2469213"/>
              <a:ext cx="1556474" cy="8763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9" name="Google Shape;509;p34"/>
            <p:cNvSpPr/>
            <p:nvPr/>
          </p:nvSpPr>
          <p:spPr>
            <a:xfrm>
              <a:off x="3649064" y="2807418"/>
              <a:ext cx="360000" cy="196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1782489" y="2809143"/>
              <a:ext cx="360000" cy="196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11" name="Google Shape;511;p34"/>
            <p:cNvSpPr txBox="1"/>
            <p:nvPr/>
          </p:nvSpPr>
          <p:spPr>
            <a:xfrm>
              <a:off x="61653" y="3387275"/>
              <a:ext cx="1885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Business use-case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12" name="Google Shape;512;p34"/>
            <p:cNvSpPr txBox="1"/>
            <p:nvPr/>
          </p:nvSpPr>
          <p:spPr>
            <a:xfrm>
              <a:off x="1928228" y="3387275"/>
              <a:ext cx="1885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Data (</a:t>
              </a:r>
              <a:r>
                <a:rPr lang="en-GB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𝑿</a:t>
              </a: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)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513" name="Google Shape;513;p34"/>
          <p:cNvSpPr/>
          <p:nvPr/>
        </p:nvSpPr>
        <p:spPr>
          <a:xfrm>
            <a:off x="3808753" y="1304633"/>
            <a:ext cx="1821300" cy="1569600"/>
          </a:xfrm>
          <a:prstGeom prst="roundRect">
            <a:avLst>
              <a:gd fmla="val 9628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4" name="Google Shape;514;p34"/>
          <p:cNvSpPr/>
          <p:nvPr/>
        </p:nvSpPr>
        <p:spPr>
          <a:xfrm>
            <a:off x="2501375" y="2274676"/>
            <a:ext cx="816300" cy="7782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5" name="Google Shape;515;p34"/>
          <p:cNvSpPr/>
          <p:nvPr/>
        </p:nvSpPr>
        <p:spPr>
          <a:xfrm>
            <a:off x="7180425" y="1210401"/>
            <a:ext cx="816300" cy="778200"/>
          </a:xfrm>
          <a:prstGeom prst="ellipse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Model to the user</a:t>
            </a:r>
            <a:endParaRPr/>
          </a:p>
        </p:txBody>
      </p:sp>
      <p:sp>
        <p:nvSpPr>
          <p:cNvPr id="521" name="Google Shape;521;p35"/>
          <p:cNvSpPr txBox="1"/>
          <p:nvPr>
            <p:ph idx="1" type="body"/>
          </p:nvPr>
        </p:nvSpPr>
        <p:spPr>
          <a:xfrm>
            <a:off x="1303800" y="1990050"/>
            <a:ext cx="7030500" cy="10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</a:t>
            </a:r>
            <a:r>
              <a:rPr lang="en-GB"/>
              <a:t> is inside the ML model?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Model to the user</a:t>
            </a:r>
            <a:endParaRPr/>
          </a:p>
        </p:txBody>
      </p:sp>
      <p:sp>
        <p:nvSpPr>
          <p:cNvPr id="527" name="Google Shape;527;p3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is inside the ML model?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 set of real numbers representing parameters and hyper-parameters of several hyperplanes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Usually this parameter set is very large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Model to the user</a:t>
            </a:r>
            <a:endParaRPr/>
          </a:p>
        </p:txBody>
      </p:sp>
      <p:sp>
        <p:nvSpPr>
          <p:cNvPr id="533" name="Google Shape;533;p37"/>
          <p:cNvSpPr txBox="1"/>
          <p:nvPr>
            <p:ph idx="1" type="body"/>
          </p:nvPr>
        </p:nvSpPr>
        <p:spPr>
          <a:xfrm>
            <a:off x="1303800" y="1990050"/>
            <a:ext cx="7030500" cy="18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is inside the ML model?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 set of real numbers representing parameters and hyper-parameters of several hyperplanes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Usually this parameter set is very large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also need a set of libraries that can read those parameters and can give the prediction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Model to the user</a:t>
            </a:r>
            <a:endParaRPr/>
          </a:p>
        </p:txBody>
      </p:sp>
      <p:sp>
        <p:nvSpPr>
          <p:cNvPr id="539" name="Google Shape;539;p38"/>
          <p:cNvSpPr txBox="1"/>
          <p:nvPr>
            <p:ph idx="1" type="body"/>
          </p:nvPr>
        </p:nvSpPr>
        <p:spPr>
          <a:xfrm>
            <a:off x="1303800" y="1990050"/>
            <a:ext cx="7030500" cy="18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is inside the ML model?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 set of real numbers representing parameters and hyper-parameters of several hyperplanes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Usually this parameter set is very large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also need a set of libraries that can read those parameters and can give the prediction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0" name="Google Shape;5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6212" y="3097375"/>
            <a:ext cx="3145674" cy="197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Model to the user</a:t>
            </a:r>
            <a:endParaRPr/>
          </a:p>
        </p:txBody>
      </p:sp>
      <p:sp>
        <p:nvSpPr>
          <p:cNvPr id="546" name="Google Shape;546;p39"/>
          <p:cNvSpPr txBox="1"/>
          <p:nvPr>
            <p:ph idx="1" type="body"/>
          </p:nvPr>
        </p:nvSpPr>
        <p:spPr>
          <a:xfrm>
            <a:off x="445875" y="1990050"/>
            <a:ext cx="8222100" cy="15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make </a:t>
            </a:r>
            <a:r>
              <a:rPr lang="en-GB"/>
              <a:t>available</a:t>
            </a:r>
            <a:r>
              <a:rPr lang="en-GB"/>
              <a:t> the ML model we need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-GB" sz="1600">
                <a:solidFill>
                  <a:srgbClr val="980000"/>
                </a:solidFill>
              </a:rPr>
              <a:t>An interface that two computer systems use to exchange information securely over the Internet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Model to the user</a:t>
            </a:r>
            <a:endParaRPr/>
          </a:p>
        </p:txBody>
      </p:sp>
      <p:sp>
        <p:nvSpPr>
          <p:cNvPr id="552" name="Google Shape;552;p40"/>
          <p:cNvSpPr txBox="1"/>
          <p:nvPr>
            <p:ph idx="1" type="body"/>
          </p:nvPr>
        </p:nvSpPr>
        <p:spPr>
          <a:xfrm>
            <a:off x="445875" y="1990050"/>
            <a:ext cx="8222100" cy="15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make available the ML model we need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-GB" sz="1600">
                <a:solidFill>
                  <a:srgbClr val="980000"/>
                </a:solidFill>
              </a:rPr>
              <a:t>An interface that two computer systems use to exchange information securely over the Internet</a:t>
            </a:r>
            <a:r>
              <a:rPr lang="en-GB"/>
              <a:t> </a:t>
            </a:r>
            <a:endParaRPr/>
          </a:p>
        </p:txBody>
      </p:sp>
      <p:sp>
        <p:nvSpPr>
          <p:cNvPr id="553" name="Google Shape;553;p40"/>
          <p:cNvSpPr txBox="1"/>
          <p:nvPr/>
        </p:nvSpPr>
        <p:spPr>
          <a:xfrm>
            <a:off x="430750" y="3559350"/>
            <a:ext cx="8418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If such an interface exists, we can put our ML model in one computer and all the users will communicate to that computer to send the input data X to get the prediction y</a:t>
            </a:r>
            <a:endParaRPr sz="1600"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1"/>
          <p:cNvSpPr txBox="1"/>
          <p:nvPr>
            <p:ph type="title"/>
          </p:nvPr>
        </p:nvSpPr>
        <p:spPr>
          <a:xfrm>
            <a:off x="1303800" y="152711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Model to the user</a:t>
            </a:r>
            <a:endParaRPr/>
          </a:p>
        </p:txBody>
      </p:sp>
      <p:sp>
        <p:nvSpPr>
          <p:cNvPr id="559" name="Google Shape;559;p41"/>
          <p:cNvSpPr txBox="1"/>
          <p:nvPr/>
        </p:nvSpPr>
        <p:spPr>
          <a:xfrm>
            <a:off x="430750" y="3861631"/>
            <a:ext cx="841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Thanks to the RESTful API, we are wrap the Ml model to make available to the users</a:t>
            </a:r>
            <a:endParaRPr sz="1300"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ML serving</a:t>
            </a:r>
            <a:endParaRPr b="1" sz="1300"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60" name="Google Shape;5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020" y="1803398"/>
            <a:ext cx="1639588" cy="1229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1" name="Google Shape;5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7932" y="1589898"/>
            <a:ext cx="2916860" cy="165667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Introduction to </a:t>
            </a:r>
            <a:r>
              <a:rPr i="1" lang="en-GB"/>
              <a:t>ML in production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Catch points → </a:t>
            </a:r>
            <a:r>
              <a:rPr i="1" lang="en-GB"/>
              <a:t>ML in production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ML Serving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ML model drift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MLOps - the backbone of ML applications in production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ML app lifecycle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Compliance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Demo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Q&amp;A and Discussion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2"/>
          <p:cNvSpPr txBox="1"/>
          <p:nvPr>
            <p:ph type="title"/>
          </p:nvPr>
        </p:nvSpPr>
        <p:spPr>
          <a:xfrm>
            <a:off x="1303800" y="598575"/>
            <a:ext cx="7605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      Container      Container Orchestrator</a:t>
            </a:r>
            <a:endParaRPr/>
          </a:p>
        </p:txBody>
      </p:sp>
      <p:sp>
        <p:nvSpPr>
          <p:cNvPr id="567" name="Google Shape;567;p42"/>
          <p:cNvSpPr txBox="1"/>
          <p:nvPr>
            <p:ph idx="1" type="body"/>
          </p:nvPr>
        </p:nvSpPr>
        <p:spPr>
          <a:xfrm>
            <a:off x="1303800" y="3861650"/>
            <a:ext cx="7394400" cy="6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We </a:t>
            </a:r>
            <a:r>
              <a:rPr i="1" lang="en-GB"/>
              <a:t>containerize</a:t>
            </a:r>
            <a:r>
              <a:rPr lang="en-GB"/>
              <a:t> the code </a:t>
            </a:r>
            <a:r>
              <a:rPr lang="en-GB"/>
              <a:t>–&gt;  </a:t>
            </a:r>
            <a:r>
              <a:rPr b="1" lang="en-GB">
                <a:solidFill>
                  <a:srgbClr val="001D35"/>
                </a:solidFill>
              </a:rPr>
              <a:t>a lightweight, standalone, executable package of software that bundles an application's code with all its dependencies, like libraries and configuration files</a:t>
            </a:r>
            <a:r>
              <a:rPr b="1" lang="en-GB">
                <a:solidFill>
                  <a:srgbClr val="0A0A0A"/>
                </a:solidFill>
                <a:highlight>
                  <a:srgbClr val="FFFFFF"/>
                </a:highlight>
              </a:rPr>
              <a:t>. </a:t>
            </a:r>
            <a:endParaRPr b="1"/>
          </a:p>
        </p:txBody>
      </p:sp>
      <p:cxnSp>
        <p:nvCxnSpPr>
          <p:cNvPr id="568" name="Google Shape;568;p42"/>
          <p:cNvCxnSpPr/>
          <p:nvPr/>
        </p:nvCxnSpPr>
        <p:spPr>
          <a:xfrm>
            <a:off x="2267116" y="906846"/>
            <a:ext cx="445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" name="Google Shape;569;p42"/>
          <p:cNvCxnSpPr/>
          <p:nvPr/>
        </p:nvCxnSpPr>
        <p:spPr>
          <a:xfrm>
            <a:off x="4316329" y="915663"/>
            <a:ext cx="445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0" name="Google Shape;5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0275"/>
            <a:ext cx="2228786" cy="8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602" y="2586456"/>
            <a:ext cx="729108" cy="5468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2" name="Google Shape;572;p42"/>
          <p:cNvPicPr preferRelativeResize="0"/>
          <p:nvPr/>
        </p:nvPicPr>
        <p:blipFill rotWithShape="1">
          <a:blip r:embed="rId5">
            <a:alphaModFix/>
          </a:blip>
          <a:srcRect b="3313" l="11870" r="7653" t="3879"/>
          <a:stretch/>
        </p:blipFill>
        <p:spPr>
          <a:xfrm>
            <a:off x="1205478" y="2581781"/>
            <a:ext cx="756977" cy="5468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3" name="Google Shape;573;p42"/>
          <p:cNvSpPr/>
          <p:nvPr/>
        </p:nvSpPr>
        <p:spPr>
          <a:xfrm>
            <a:off x="143582" y="1579414"/>
            <a:ext cx="2228700" cy="1651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74" name="Google Shape;57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3727" y="1592273"/>
            <a:ext cx="1651221" cy="16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2"/>
          <p:cNvSpPr/>
          <p:nvPr/>
        </p:nvSpPr>
        <p:spPr>
          <a:xfrm>
            <a:off x="2422250" y="2284325"/>
            <a:ext cx="791400" cy="1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6" name="Google Shape;576;p42"/>
          <p:cNvSpPr txBox="1"/>
          <p:nvPr/>
        </p:nvSpPr>
        <p:spPr>
          <a:xfrm>
            <a:off x="3106538" y="2906707"/>
            <a:ext cx="170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ML code container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3"/>
          <p:cNvSpPr txBox="1"/>
          <p:nvPr>
            <p:ph type="title"/>
          </p:nvPr>
        </p:nvSpPr>
        <p:spPr>
          <a:xfrm>
            <a:off x="1303800" y="598575"/>
            <a:ext cx="7605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      Container      Container Orchestrator</a:t>
            </a:r>
            <a:endParaRPr/>
          </a:p>
        </p:txBody>
      </p:sp>
      <p:sp>
        <p:nvSpPr>
          <p:cNvPr id="582" name="Google Shape;582;p43"/>
          <p:cNvSpPr txBox="1"/>
          <p:nvPr>
            <p:ph idx="1" type="body"/>
          </p:nvPr>
        </p:nvSpPr>
        <p:spPr>
          <a:xfrm>
            <a:off x="1303800" y="3861650"/>
            <a:ext cx="7394400" cy="6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We </a:t>
            </a:r>
            <a:r>
              <a:rPr i="1" lang="en-GB"/>
              <a:t>deploy</a:t>
            </a:r>
            <a:r>
              <a:rPr lang="en-GB"/>
              <a:t> the ML container inside a </a:t>
            </a:r>
            <a:r>
              <a:rPr i="1" lang="en-GB"/>
              <a:t>container orchestrator tool </a:t>
            </a:r>
            <a:r>
              <a:rPr lang="en-GB"/>
              <a:t>together with a</a:t>
            </a:r>
            <a:r>
              <a:rPr i="1" lang="en-GB"/>
              <a:t> load balancer</a:t>
            </a:r>
            <a:r>
              <a:rPr lang="en-GB"/>
              <a:t> –&gt;  </a:t>
            </a:r>
            <a:r>
              <a:rPr b="1" lang="en-GB" sz="1400">
                <a:solidFill>
                  <a:srgbClr val="001D35"/>
                </a:solidFill>
                <a:highlight>
                  <a:srgbClr val="FFFFFF"/>
                </a:highlight>
              </a:rPr>
              <a:t>a system that automates the deployment, management, scaling, and networking of containerized applications</a:t>
            </a:r>
            <a:r>
              <a:rPr lang="en-GB" sz="1400">
                <a:solidFill>
                  <a:srgbClr val="001D35"/>
                </a:solidFill>
                <a:highlight>
                  <a:srgbClr val="FFFFFF"/>
                </a:highlight>
              </a:rPr>
              <a:t> </a:t>
            </a:r>
            <a:endParaRPr sz="1400"/>
          </a:p>
        </p:txBody>
      </p:sp>
      <p:cxnSp>
        <p:nvCxnSpPr>
          <p:cNvPr id="583" name="Google Shape;583;p43"/>
          <p:cNvCxnSpPr/>
          <p:nvPr/>
        </p:nvCxnSpPr>
        <p:spPr>
          <a:xfrm>
            <a:off x="2267116" y="906846"/>
            <a:ext cx="445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4" name="Google Shape;584;p43"/>
          <p:cNvCxnSpPr/>
          <p:nvPr/>
        </p:nvCxnSpPr>
        <p:spPr>
          <a:xfrm>
            <a:off x="4316329" y="915663"/>
            <a:ext cx="445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85" name="Google Shape;5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0275"/>
            <a:ext cx="2228786" cy="8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602" y="2586456"/>
            <a:ext cx="729108" cy="5468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7" name="Google Shape;587;p43"/>
          <p:cNvPicPr preferRelativeResize="0"/>
          <p:nvPr/>
        </p:nvPicPr>
        <p:blipFill rotWithShape="1">
          <a:blip r:embed="rId5">
            <a:alphaModFix/>
          </a:blip>
          <a:srcRect b="3313" l="11870" r="7653" t="3879"/>
          <a:stretch/>
        </p:blipFill>
        <p:spPr>
          <a:xfrm>
            <a:off x="1205478" y="2581781"/>
            <a:ext cx="756977" cy="5468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8" name="Google Shape;588;p43"/>
          <p:cNvSpPr/>
          <p:nvPr/>
        </p:nvSpPr>
        <p:spPr>
          <a:xfrm>
            <a:off x="143582" y="1579414"/>
            <a:ext cx="2228700" cy="1651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89" name="Google Shape;58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3727" y="1592273"/>
            <a:ext cx="1651221" cy="16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3"/>
          <p:cNvSpPr/>
          <p:nvPr/>
        </p:nvSpPr>
        <p:spPr>
          <a:xfrm>
            <a:off x="2422250" y="2284325"/>
            <a:ext cx="791400" cy="1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91" name="Google Shape;591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5379" y="1465563"/>
            <a:ext cx="1823824" cy="182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78998" y="1924488"/>
            <a:ext cx="898399" cy="961076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43"/>
          <p:cNvSpPr/>
          <p:nvPr/>
        </p:nvSpPr>
        <p:spPr>
          <a:xfrm>
            <a:off x="4821289" y="2285334"/>
            <a:ext cx="791400" cy="1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4" name="Google Shape;594;p43"/>
          <p:cNvSpPr txBox="1"/>
          <p:nvPr/>
        </p:nvSpPr>
        <p:spPr>
          <a:xfrm>
            <a:off x="7290975" y="2127988"/>
            <a:ext cx="54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>
                <a:solidFill>
                  <a:srgbClr val="001D35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➕</a:t>
            </a:r>
            <a:endParaRPr sz="2400"/>
          </a:p>
        </p:txBody>
      </p:sp>
      <p:sp>
        <p:nvSpPr>
          <p:cNvPr id="595" name="Google Shape;595;p43"/>
          <p:cNvSpPr txBox="1"/>
          <p:nvPr/>
        </p:nvSpPr>
        <p:spPr>
          <a:xfrm>
            <a:off x="3106538" y="2906707"/>
            <a:ext cx="170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ML code container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6" name="Google Shape;596;p43"/>
          <p:cNvSpPr txBox="1"/>
          <p:nvPr/>
        </p:nvSpPr>
        <p:spPr>
          <a:xfrm>
            <a:off x="5795226" y="3109250"/>
            <a:ext cx="3114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ontainer orchestrator + load balancer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7" name="Google Shape;597;p43"/>
          <p:cNvSpPr txBox="1"/>
          <p:nvPr/>
        </p:nvSpPr>
        <p:spPr>
          <a:xfrm>
            <a:off x="3760544" y="4602291"/>
            <a:ext cx="205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980000"/>
                </a:solidFill>
                <a:latin typeface="Nunito"/>
                <a:ea typeface="Nunito"/>
                <a:cs typeface="Nunito"/>
                <a:sym typeface="Nunito"/>
              </a:rPr>
              <a:t>Reliability</a:t>
            </a:r>
            <a:endParaRPr b="1" sz="1300">
              <a:solidFill>
                <a:srgbClr val="98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4"/>
          <p:cNvSpPr txBox="1"/>
          <p:nvPr>
            <p:ph type="title"/>
          </p:nvPr>
        </p:nvSpPr>
        <p:spPr>
          <a:xfrm>
            <a:off x="1303800" y="598575"/>
            <a:ext cx="7605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      Container      Container Orchestrator</a:t>
            </a:r>
            <a:endParaRPr/>
          </a:p>
        </p:txBody>
      </p:sp>
      <p:cxnSp>
        <p:nvCxnSpPr>
          <p:cNvPr id="603" name="Google Shape;603;p44"/>
          <p:cNvCxnSpPr/>
          <p:nvPr/>
        </p:nvCxnSpPr>
        <p:spPr>
          <a:xfrm>
            <a:off x="2267116" y="906846"/>
            <a:ext cx="445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4" name="Google Shape;604;p44"/>
          <p:cNvCxnSpPr/>
          <p:nvPr/>
        </p:nvCxnSpPr>
        <p:spPr>
          <a:xfrm>
            <a:off x="4316329" y="915663"/>
            <a:ext cx="445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05" name="Google Shape;6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0275"/>
            <a:ext cx="2228786" cy="8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602" y="2586456"/>
            <a:ext cx="729108" cy="5468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7" name="Google Shape;607;p44"/>
          <p:cNvPicPr preferRelativeResize="0"/>
          <p:nvPr/>
        </p:nvPicPr>
        <p:blipFill rotWithShape="1">
          <a:blip r:embed="rId5">
            <a:alphaModFix/>
          </a:blip>
          <a:srcRect b="3313" l="11870" r="7653" t="3879"/>
          <a:stretch/>
        </p:blipFill>
        <p:spPr>
          <a:xfrm>
            <a:off x="1205478" y="2581781"/>
            <a:ext cx="756977" cy="5468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8" name="Google Shape;608;p44"/>
          <p:cNvSpPr/>
          <p:nvPr/>
        </p:nvSpPr>
        <p:spPr>
          <a:xfrm>
            <a:off x="143582" y="1579414"/>
            <a:ext cx="2228700" cy="1651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09" name="Google Shape;60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3727" y="1592273"/>
            <a:ext cx="1651221" cy="16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44"/>
          <p:cNvSpPr/>
          <p:nvPr/>
        </p:nvSpPr>
        <p:spPr>
          <a:xfrm>
            <a:off x="2422250" y="2284325"/>
            <a:ext cx="791400" cy="1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11" name="Google Shape;611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5379" y="1465563"/>
            <a:ext cx="1823824" cy="182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78998" y="1924488"/>
            <a:ext cx="898399" cy="961076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4"/>
          <p:cNvSpPr/>
          <p:nvPr/>
        </p:nvSpPr>
        <p:spPr>
          <a:xfrm>
            <a:off x="4821289" y="2285334"/>
            <a:ext cx="791400" cy="1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4" name="Google Shape;614;p44"/>
          <p:cNvSpPr txBox="1"/>
          <p:nvPr/>
        </p:nvSpPr>
        <p:spPr>
          <a:xfrm>
            <a:off x="7290975" y="2127988"/>
            <a:ext cx="54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>
                <a:solidFill>
                  <a:srgbClr val="001D35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➕</a:t>
            </a:r>
            <a:endParaRPr sz="2400"/>
          </a:p>
        </p:txBody>
      </p:sp>
      <p:sp>
        <p:nvSpPr>
          <p:cNvPr id="615" name="Google Shape;615;p44"/>
          <p:cNvSpPr txBox="1"/>
          <p:nvPr/>
        </p:nvSpPr>
        <p:spPr>
          <a:xfrm>
            <a:off x="3106538" y="2906707"/>
            <a:ext cx="170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ML code container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6" name="Google Shape;616;p44"/>
          <p:cNvSpPr txBox="1"/>
          <p:nvPr/>
        </p:nvSpPr>
        <p:spPr>
          <a:xfrm>
            <a:off x="5795226" y="3109250"/>
            <a:ext cx="3114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Container orchestrator + load balancer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17" name="Google Shape;617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39692" y="3454975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99633" y="3488075"/>
            <a:ext cx="1395300" cy="9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09200" y="3772331"/>
            <a:ext cx="1395300" cy="579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Deployment</a:t>
            </a:r>
            <a:endParaRPr/>
          </a:p>
        </p:txBody>
      </p:sp>
      <p:sp>
        <p:nvSpPr>
          <p:cNvPr id="625" name="Google Shape;625;p4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A0A0A"/>
                </a:solidFill>
                <a:highlight>
                  <a:srgbClr val="FFFFFF"/>
                </a:highlight>
              </a:rPr>
              <a:t>Deployment refers to </a:t>
            </a:r>
            <a:r>
              <a:rPr lang="en-GB">
                <a:solidFill>
                  <a:srgbClr val="001D35"/>
                </a:solidFill>
                <a:highlight>
                  <a:srgbClr val="FFFFFF"/>
                </a:highlight>
              </a:rPr>
              <a:t>the </a:t>
            </a:r>
            <a:r>
              <a:rPr b="1" lang="en-GB">
                <a:solidFill>
                  <a:srgbClr val="001D35"/>
                </a:solidFill>
                <a:highlight>
                  <a:srgbClr val="FFFFFF"/>
                </a:highlight>
              </a:rPr>
              <a:t>process</a:t>
            </a:r>
            <a:r>
              <a:rPr lang="en-GB">
                <a:solidFill>
                  <a:srgbClr val="001D35"/>
                </a:solidFill>
                <a:highlight>
                  <a:srgbClr val="FFFFFF"/>
                </a:highlight>
              </a:rPr>
              <a:t> of making a software application or update </a:t>
            </a:r>
            <a:r>
              <a:rPr b="1" lang="en-GB">
                <a:solidFill>
                  <a:srgbClr val="001D35"/>
                </a:solidFill>
                <a:highlight>
                  <a:srgbClr val="FFFFFF"/>
                </a:highlight>
              </a:rPr>
              <a:t>available to end-users by installing and configuring</a:t>
            </a:r>
            <a:r>
              <a:rPr lang="en-GB">
                <a:solidFill>
                  <a:srgbClr val="001D35"/>
                </a:solidFill>
                <a:highlight>
                  <a:srgbClr val="FFFFFF"/>
                </a:highlight>
              </a:rPr>
              <a:t> it on a </a:t>
            </a:r>
            <a:r>
              <a:rPr b="1" lang="en-GB">
                <a:solidFill>
                  <a:srgbClr val="001D35"/>
                </a:solidFill>
                <a:highlight>
                  <a:srgbClr val="FFFFFF"/>
                </a:highlight>
              </a:rPr>
              <a:t>target environment</a:t>
            </a:r>
            <a:r>
              <a:rPr lang="en-GB">
                <a:solidFill>
                  <a:srgbClr val="001D35"/>
                </a:solidFill>
                <a:highlight>
                  <a:srgbClr val="FFFFFF"/>
                </a:highlight>
              </a:rPr>
              <a:t> like servers, desktops, or mobile devices</a:t>
            </a:r>
            <a:r>
              <a:rPr lang="en-GB">
                <a:solidFill>
                  <a:srgbClr val="0A0A0A"/>
                </a:solidFill>
                <a:highlight>
                  <a:srgbClr val="FFFFFF"/>
                </a:highlight>
              </a:rPr>
              <a:t>. </a:t>
            </a:r>
            <a:endParaRPr>
              <a:solidFill>
                <a:srgbClr val="0A0A0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A0A0A"/>
                </a:solidFill>
                <a:highlight>
                  <a:srgbClr val="FFFFFF"/>
                </a:highlight>
              </a:rPr>
              <a:t>The goal is to </a:t>
            </a:r>
            <a:r>
              <a:rPr b="1" lang="en-GB">
                <a:solidFill>
                  <a:srgbClr val="0A0A0A"/>
                </a:solidFill>
                <a:highlight>
                  <a:srgbClr val="FFFFFF"/>
                </a:highlight>
              </a:rPr>
              <a:t>efficiently and reliably</a:t>
            </a:r>
            <a:r>
              <a:rPr lang="en-GB">
                <a:solidFill>
                  <a:srgbClr val="0A0A0A"/>
                </a:solidFill>
                <a:highlight>
                  <a:srgbClr val="FFFFFF"/>
                </a:highlight>
              </a:rPr>
              <a:t> make the software </a:t>
            </a:r>
            <a:r>
              <a:rPr b="1" lang="en-GB">
                <a:solidFill>
                  <a:srgbClr val="0A0A0A"/>
                </a:solidFill>
                <a:highlight>
                  <a:srgbClr val="FFFFFF"/>
                </a:highlight>
              </a:rPr>
              <a:t>ready for use</a:t>
            </a:r>
            <a:r>
              <a:rPr lang="en-GB">
                <a:solidFill>
                  <a:srgbClr val="0A0A0A"/>
                </a:solidFill>
                <a:highlight>
                  <a:srgbClr val="FFFFFF"/>
                </a:highlight>
              </a:rPr>
              <a:t>, which can involve a </a:t>
            </a:r>
            <a:r>
              <a:rPr b="1" lang="en-GB">
                <a:solidFill>
                  <a:srgbClr val="0A0A0A"/>
                </a:solidFill>
                <a:highlight>
                  <a:srgbClr val="FFFFFF"/>
                </a:highlight>
              </a:rPr>
              <a:t>combination of manual and automated processes</a:t>
            </a:r>
            <a:r>
              <a:rPr lang="en-GB">
                <a:solidFill>
                  <a:srgbClr val="0A0A0A"/>
                </a:solidFill>
                <a:highlight>
                  <a:srgbClr val="FFFFFF"/>
                </a:highlight>
              </a:rPr>
              <a:t> to handle </a:t>
            </a:r>
            <a:r>
              <a:rPr b="1" lang="en-GB">
                <a:solidFill>
                  <a:srgbClr val="0A0A0A"/>
                </a:solidFill>
                <a:highlight>
                  <a:srgbClr val="FFFFFF"/>
                </a:highlight>
              </a:rPr>
              <a:t>installation, configuration, and updates</a:t>
            </a:r>
            <a:r>
              <a:rPr lang="en-GB">
                <a:solidFill>
                  <a:srgbClr val="0A0A0A"/>
                </a:solidFill>
                <a:highlight>
                  <a:srgbClr val="FFFFFF"/>
                </a:highlight>
              </a:rPr>
              <a:t>.</a:t>
            </a:r>
            <a:r>
              <a:rPr lang="en-GB" sz="1100">
                <a:solidFill>
                  <a:srgbClr val="0A0A0A"/>
                </a:solidFill>
                <a:highlight>
                  <a:srgbClr val="FFFFFF"/>
                </a:highlight>
              </a:rPr>
              <a:t> </a:t>
            </a:r>
            <a:endParaRPr sz="1100">
              <a:solidFill>
                <a:srgbClr val="0A0A0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Deployment ML serving</a:t>
            </a:r>
            <a:endParaRPr/>
          </a:p>
        </p:txBody>
      </p:sp>
      <p:sp>
        <p:nvSpPr>
          <p:cNvPr id="631" name="Google Shape;631;p46"/>
          <p:cNvSpPr txBox="1"/>
          <p:nvPr/>
        </p:nvSpPr>
        <p:spPr>
          <a:xfrm>
            <a:off x="932554" y="1616857"/>
            <a:ext cx="767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Let’s say that the ML model requires 6 CPU cores and 8 GB RAM and we have total 3 users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Deployment ML Serving</a:t>
            </a:r>
            <a:endParaRPr/>
          </a:p>
        </p:txBody>
      </p:sp>
      <p:sp>
        <p:nvSpPr>
          <p:cNvPr id="637" name="Google Shape;637;p47"/>
          <p:cNvSpPr txBox="1"/>
          <p:nvPr/>
        </p:nvSpPr>
        <p:spPr>
          <a:xfrm>
            <a:off x="932554" y="1616857"/>
            <a:ext cx="767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Let’s say that the ML model requires 6 CPU cores and 8 GB RAM and we have total 3 users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8" name="Google Shape;638;p47"/>
          <p:cNvSpPr/>
          <p:nvPr/>
        </p:nvSpPr>
        <p:spPr>
          <a:xfrm>
            <a:off x="823575" y="2325350"/>
            <a:ext cx="1804500" cy="138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9" name="Google Shape;639;p47"/>
          <p:cNvSpPr/>
          <p:nvPr/>
        </p:nvSpPr>
        <p:spPr>
          <a:xfrm>
            <a:off x="3669750" y="2325350"/>
            <a:ext cx="1804500" cy="138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0" name="Google Shape;640;p47"/>
          <p:cNvSpPr/>
          <p:nvPr/>
        </p:nvSpPr>
        <p:spPr>
          <a:xfrm>
            <a:off x="6583525" y="2325350"/>
            <a:ext cx="1804500" cy="138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41" name="Google Shape;6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19" y="3613788"/>
            <a:ext cx="230124" cy="35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294" y="3613788"/>
            <a:ext cx="230124" cy="35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8894" y="3613788"/>
            <a:ext cx="230124" cy="352944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47"/>
          <p:cNvSpPr txBox="1"/>
          <p:nvPr/>
        </p:nvSpPr>
        <p:spPr>
          <a:xfrm>
            <a:off x="914325" y="3930100"/>
            <a:ext cx="177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Node-1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(6 CPU, 8 GB RAM)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5" name="Google Shape;645;p47"/>
          <p:cNvSpPr txBox="1"/>
          <p:nvPr/>
        </p:nvSpPr>
        <p:spPr>
          <a:xfrm>
            <a:off x="3766471" y="3930100"/>
            <a:ext cx="184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Node-2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(6 CPU, 8 GB RAM)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6" name="Google Shape;646;p47"/>
          <p:cNvSpPr txBox="1"/>
          <p:nvPr/>
        </p:nvSpPr>
        <p:spPr>
          <a:xfrm>
            <a:off x="6674275" y="3930100"/>
            <a:ext cx="177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Node-3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(6 CPU, 8 GB RAM)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Deployment ML Serving</a:t>
            </a:r>
            <a:endParaRPr/>
          </a:p>
        </p:txBody>
      </p:sp>
      <p:sp>
        <p:nvSpPr>
          <p:cNvPr id="652" name="Google Shape;652;p48"/>
          <p:cNvSpPr txBox="1"/>
          <p:nvPr/>
        </p:nvSpPr>
        <p:spPr>
          <a:xfrm>
            <a:off x="932554" y="1616857"/>
            <a:ext cx="767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Let’s say that the ML model requires 6 CPU cores and 8 GB RAM and we have total 3 users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3" name="Google Shape;653;p48"/>
          <p:cNvSpPr/>
          <p:nvPr/>
        </p:nvSpPr>
        <p:spPr>
          <a:xfrm>
            <a:off x="823575" y="2325350"/>
            <a:ext cx="1804500" cy="138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4" name="Google Shape;654;p48"/>
          <p:cNvSpPr/>
          <p:nvPr/>
        </p:nvSpPr>
        <p:spPr>
          <a:xfrm>
            <a:off x="3669750" y="2325350"/>
            <a:ext cx="1804500" cy="138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5" name="Google Shape;655;p48"/>
          <p:cNvSpPr/>
          <p:nvPr/>
        </p:nvSpPr>
        <p:spPr>
          <a:xfrm>
            <a:off x="6583525" y="2325350"/>
            <a:ext cx="1804500" cy="138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56" name="Google Shape;65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19" y="3613788"/>
            <a:ext cx="230124" cy="35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294" y="3613788"/>
            <a:ext cx="230124" cy="35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8894" y="3613788"/>
            <a:ext cx="230124" cy="352944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48"/>
          <p:cNvSpPr txBox="1"/>
          <p:nvPr/>
        </p:nvSpPr>
        <p:spPr>
          <a:xfrm>
            <a:off x="914325" y="3930100"/>
            <a:ext cx="177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Node-1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(6 CPU, 8 GB RAM)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0" name="Google Shape;660;p48"/>
          <p:cNvSpPr txBox="1"/>
          <p:nvPr/>
        </p:nvSpPr>
        <p:spPr>
          <a:xfrm>
            <a:off x="3766471" y="3930100"/>
            <a:ext cx="184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Node-2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(6 CPU, 8 GB RAM)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1" name="Google Shape;661;p48"/>
          <p:cNvSpPr txBox="1"/>
          <p:nvPr/>
        </p:nvSpPr>
        <p:spPr>
          <a:xfrm>
            <a:off x="6674275" y="3930100"/>
            <a:ext cx="177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Node-3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(6 CPU, 8 GB RAM)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62" name="Google Shape;66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56" y="2186086"/>
            <a:ext cx="724400" cy="4844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3" name="Google Shape;66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169" y="2186086"/>
            <a:ext cx="724400" cy="4844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4" name="Google Shape;66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1756" y="2186086"/>
            <a:ext cx="724400" cy="4844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Deployment</a:t>
            </a:r>
            <a:endParaRPr/>
          </a:p>
        </p:txBody>
      </p:sp>
      <p:sp>
        <p:nvSpPr>
          <p:cNvPr id="670" name="Google Shape;670;p49"/>
          <p:cNvSpPr txBox="1"/>
          <p:nvPr/>
        </p:nvSpPr>
        <p:spPr>
          <a:xfrm>
            <a:off x="932554" y="1616857"/>
            <a:ext cx="767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Let’s say that the ML model requires 6 CPU cores and 8 GB RAM and we have total 3 users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1" name="Google Shape;671;p49"/>
          <p:cNvSpPr/>
          <p:nvPr/>
        </p:nvSpPr>
        <p:spPr>
          <a:xfrm>
            <a:off x="823575" y="2325350"/>
            <a:ext cx="1804500" cy="138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2" name="Google Shape;672;p49"/>
          <p:cNvSpPr/>
          <p:nvPr/>
        </p:nvSpPr>
        <p:spPr>
          <a:xfrm>
            <a:off x="3669750" y="2325350"/>
            <a:ext cx="1804500" cy="138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3" name="Google Shape;673;p49"/>
          <p:cNvSpPr/>
          <p:nvPr/>
        </p:nvSpPr>
        <p:spPr>
          <a:xfrm>
            <a:off x="6583525" y="2325350"/>
            <a:ext cx="1804500" cy="138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74" name="Google Shape;6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19" y="3613788"/>
            <a:ext cx="230124" cy="35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294" y="3613788"/>
            <a:ext cx="230124" cy="35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8894" y="3613788"/>
            <a:ext cx="230124" cy="352944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49"/>
          <p:cNvSpPr txBox="1"/>
          <p:nvPr/>
        </p:nvSpPr>
        <p:spPr>
          <a:xfrm>
            <a:off x="914325" y="3930100"/>
            <a:ext cx="177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Node-1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(6 CPU, 8 GB RAM)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8" name="Google Shape;678;p49"/>
          <p:cNvSpPr txBox="1"/>
          <p:nvPr/>
        </p:nvSpPr>
        <p:spPr>
          <a:xfrm>
            <a:off x="3766471" y="3930100"/>
            <a:ext cx="184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Node-2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(6 CPU, 8 GB RAM)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9" name="Google Shape;679;p49"/>
          <p:cNvSpPr txBox="1"/>
          <p:nvPr/>
        </p:nvSpPr>
        <p:spPr>
          <a:xfrm>
            <a:off x="6674275" y="3930100"/>
            <a:ext cx="177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Node-3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(6 CPU, 8 GB RAM)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80" name="Google Shape;68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56" y="2186086"/>
            <a:ext cx="724400" cy="4844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1" name="Google Shape;68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169" y="2186086"/>
            <a:ext cx="724400" cy="4844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2" name="Google Shape;68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1756" y="2186086"/>
            <a:ext cx="724400" cy="4844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3" name="Google Shape;68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7480" y="2674963"/>
            <a:ext cx="649050" cy="6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480" y="2674963"/>
            <a:ext cx="649050" cy="6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005" y="2694263"/>
            <a:ext cx="649050" cy="6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1031" y="3324025"/>
            <a:ext cx="299434" cy="224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7" name="Google Shape;68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6675" y="3324025"/>
            <a:ext cx="395400" cy="224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8" name="Google Shape;68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57775" y="3324025"/>
            <a:ext cx="395400" cy="224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9" name="Google Shape;68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4019" y="3324025"/>
            <a:ext cx="299434" cy="224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0" name="Google Shape;690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0550" y="3343325"/>
            <a:ext cx="395400" cy="224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1" name="Google Shape;69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1806" y="3343325"/>
            <a:ext cx="299434" cy="224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Deployment ML Serving</a:t>
            </a:r>
            <a:endParaRPr/>
          </a:p>
        </p:txBody>
      </p:sp>
      <p:sp>
        <p:nvSpPr>
          <p:cNvPr id="697" name="Google Shape;697;p50"/>
          <p:cNvSpPr/>
          <p:nvPr/>
        </p:nvSpPr>
        <p:spPr>
          <a:xfrm>
            <a:off x="1035522" y="1513896"/>
            <a:ext cx="1804500" cy="138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8" name="Google Shape;698;p50"/>
          <p:cNvSpPr/>
          <p:nvPr/>
        </p:nvSpPr>
        <p:spPr>
          <a:xfrm>
            <a:off x="3881697" y="1513896"/>
            <a:ext cx="1804500" cy="138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9" name="Google Shape;699;p50"/>
          <p:cNvSpPr/>
          <p:nvPr/>
        </p:nvSpPr>
        <p:spPr>
          <a:xfrm>
            <a:off x="6795472" y="1513896"/>
            <a:ext cx="1804500" cy="138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00" name="Google Shape;7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66" y="2802334"/>
            <a:ext cx="230124" cy="35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241" y="2802334"/>
            <a:ext cx="230124" cy="35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841" y="2802334"/>
            <a:ext cx="230124" cy="352944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50"/>
          <p:cNvSpPr txBox="1"/>
          <p:nvPr/>
        </p:nvSpPr>
        <p:spPr>
          <a:xfrm>
            <a:off x="1126272" y="3118646"/>
            <a:ext cx="177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Node-1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(6 CPU, 8 GB RAM)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4" name="Google Shape;704;p50"/>
          <p:cNvSpPr txBox="1"/>
          <p:nvPr/>
        </p:nvSpPr>
        <p:spPr>
          <a:xfrm>
            <a:off x="3978418" y="3118646"/>
            <a:ext cx="184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Node-2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(6 CPU, 8 GB RAM)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5" name="Google Shape;705;p50"/>
          <p:cNvSpPr txBox="1"/>
          <p:nvPr/>
        </p:nvSpPr>
        <p:spPr>
          <a:xfrm>
            <a:off x="6886222" y="3118646"/>
            <a:ext cx="177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Node-3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(6 CPU, 8 GB RAM)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06" name="Google Shape;70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303" y="1374632"/>
            <a:ext cx="724400" cy="4844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7" name="Google Shape;70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8116" y="1374632"/>
            <a:ext cx="724400" cy="4844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8" name="Google Shape;70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3703" y="1374632"/>
            <a:ext cx="724400" cy="4844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9" name="Google Shape;70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9427" y="1863508"/>
            <a:ext cx="649050" cy="6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9427" y="1863508"/>
            <a:ext cx="649050" cy="6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8952" y="1882808"/>
            <a:ext cx="649050" cy="6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2978" y="2512570"/>
            <a:ext cx="299434" cy="2245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3" name="Google Shape;713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8622" y="2512571"/>
            <a:ext cx="395400" cy="224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4" name="Google Shape;714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9722" y="2512571"/>
            <a:ext cx="395400" cy="224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5" name="Google Shape;71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5966" y="2512570"/>
            <a:ext cx="299434" cy="2245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6" name="Google Shape;716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2497" y="2531871"/>
            <a:ext cx="395400" cy="224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7" name="Google Shape;71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3753" y="2531870"/>
            <a:ext cx="299434" cy="2245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8" name="Google Shape;718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6504" y="3862270"/>
            <a:ext cx="504949" cy="5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62841" y="4653175"/>
            <a:ext cx="672282" cy="35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0" name="Google Shape;720;p50"/>
          <p:cNvCxnSpPr>
            <a:stCxn id="719" idx="0"/>
            <a:endCxn id="718" idx="2"/>
          </p:cNvCxnSpPr>
          <p:nvPr/>
        </p:nvCxnSpPr>
        <p:spPr>
          <a:xfrm rot="10800000">
            <a:off x="4898982" y="4402375"/>
            <a:ext cx="0" cy="2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1" name="Google Shape;721;p50"/>
          <p:cNvCxnSpPr>
            <a:stCxn id="718" idx="3"/>
            <a:endCxn id="702" idx="1"/>
          </p:cNvCxnSpPr>
          <p:nvPr/>
        </p:nvCxnSpPr>
        <p:spPr>
          <a:xfrm flipH="1" rot="10800000">
            <a:off x="5151453" y="2978845"/>
            <a:ext cx="1469400" cy="115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2" name="Google Shape;722;p50"/>
          <p:cNvCxnSpPr/>
          <p:nvPr/>
        </p:nvCxnSpPr>
        <p:spPr>
          <a:xfrm rot="10800000">
            <a:off x="2821904" y="2846245"/>
            <a:ext cx="1824600" cy="128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3" name="Google Shape;723;p50"/>
          <p:cNvCxnSpPr>
            <a:stCxn id="704" idx="2"/>
          </p:cNvCxnSpPr>
          <p:nvPr/>
        </p:nvCxnSpPr>
        <p:spPr>
          <a:xfrm rot="10800000">
            <a:off x="4898968" y="2955146"/>
            <a:ext cx="0" cy="7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Translate to DevOps concepts</a:t>
            </a:r>
            <a:endParaRPr/>
          </a:p>
        </p:txBody>
      </p:sp>
      <p:sp>
        <p:nvSpPr>
          <p:cNvPr id="729" name="Google Shape;729;p51"/>
          <p:cNvSpPr txBox="1"/>
          <p:nvPr>
            <p:ph idx="1" type="body"/>
          </p:nvPr>
        </p:nvSpPr>
        <p:spPr>
          <a:xfrm>
            <a:off x="3714075" y="1479370"/>
            <a:ext cx="5318400" cy="25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➢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Planning for the development of work (scope definition)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➢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Checkout the code version from a code hosting/collaboration tool (git)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Code quality checking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Running all the tests and check code coverage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➢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Container building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➢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Container scanning for security vulnerabilities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➢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Container image saving with version tracking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0" name="Google Shape;730;p51"/>
          <p:cNvPicPr preferRelativeResize="0"/>
          <p:nvPr/>
        </p:nvPicPr>
        <p:blipFill rotWithShape="1">
          <a:blip r:embed="rId3">
            <a:alphaModFix/>
          </a:blip>
          <a:srcRect b="0" l="0" r="21966" t="0"/>
          <a:stretch/>
        </p:blipFill>
        <p:spPr>
          <a:xfrm>
            <a:off x="610897" y="1789616"/>
            <a:ext cx="3178199" cy="19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Quick recap: what is ML?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Translate to DevOps concepts</a:t>
            </a:r>
            <a:endParaRPr/>
          </a:p>
        </p:txBody>
      </p:sp>
      <p:sp>
        <p:nvSpPr>
          <p:cNvPr id="736" name="Google Shape;736;p52"/>
          <p:cNvSpPr txBox="1"/>
          <p:nvPr>
            <p:ph idx="1" type="body"/>
          </p:nvPr>
        </p:nvSpPr>
        <p:spPr>
          <a:xfrm>
            <a:off x="3714075" y="1479370"/>
            <a:ext cx="5318400" cy="25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➢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Planning for the development of work (scope definition)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➢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Checkout the code version from a code hosting/collaboration tool (git)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Code quality checking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Running all the tests and check code coverage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➢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Container building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➢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Container scanning for security vulnerabilities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➢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Container image saving with version tracking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7" name="Google Shape;737;p52"/>
          <p:cNvPicPr preferRelativeResize="0"/>
          <p:nvPr/>
        </p:nvPicPr>
        <p:blipFill rotWithShape="1">
          <a:blip r:embed="rId3">
            <a:alphaModFix/>
          </a:blip>
          <a:srcRect b="0" l="0" r="21966" t="0"/>
          <a:stretch/>
        </p:blipFill>
        <p:spPr>
          <a:xfrm>
            <a:off x="610897" y="1789616"/>
            <a:ext cx="3178199" cy="19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52"/>
          <p:cNvSpPr txBox="1"/>
          <p:nvPr/>
        </p:nvSpPr>
        <p:spPr>
          <a:xfrm>
            <a:off x="2774250" y="4175975"/>
            <a:ext cx="359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980000"/>
                </a:solidFill>
                <a:latin typeface="Nunito"/>
                <a:ea typeface="Nunito"/>
                <a:cs typeface="Nunito"/>
                <a:sym typeface="Nunito"/>
              </a:rPr>
              <a:t>Continuous Integration (CI)</a:t>
            </a:r>
            <a:endParaRPr b="1" sz="2100">
              <a:solidFill>
                <a:srgbClr val="98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Translate to DevOps concepts</a:t>
            </a:r>
            <a:endParaRPr/>
          </a:p>
        </p:txBody>
      </p:sp>
      <p:pic>
        <p:nvPicPr>
          <p:cNvPr id="744" name="Google Shape;744;p53"/>
          <p:cNvPicPr preferRelativeResize="0"/>
          <p:nvPr/>
        </p:nvPicPr>
        <p:blipFill rotWithShape="1">
          <a:blip r:embed="rId3">
            <a:alphaModFix/>
          </a:blip>
          <a:srcRect b="0" l="24064" r="0" t="0"/>
          <a:stretch/>
        </p:blipFill>
        <p:spPr>
          <a:xfrm>
            <a:off x="5650856" y="1962513"/>
            <a:ext cx="3092924" cy="19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53"/>
          <p:cNvSpPr txBox="1"/>
          <p:nvPr>
            <p:ph idx="1" type="body"/>
          </p:nvPr>
        </p:nvSpPr>
        <p:spPr>
          <a:xfrm>
            <a:off x="318387" y="1632639"/>
            <a:ext cx="5318400" cy="25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Release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Save the image container in </a:t>
            </a:r>
            <a:r>
              <a:rPr i="1" lang="en-GB">
                <a:solidFill>
                  <a:srgbClr val="000000"/>
                </a:solidFill>
                <a:highlight>
                  <a:srgbClr val="FFFFFF"/>
                </a:highlight>
              </a:rPr>
              <a:t>container registry 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→ publish image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Deploy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Combines published container image together with a set of user defined config parameters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Creates deployment unit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Actual deployment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Rollback on failure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➢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Production run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Monitor the deployment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Translate to DevOps concepts</a:t>
            </a:r>
            <a:endParaRPr/>
          </a:p>
        </p:txBody>
      </p:sp>
      <p:pic>
        <p:nvPicPr>
          <p:cNvPr id="751" name="Google Shape;751;p54"/>
          <p:cNvPicPr preferRelativeResize="0"/>
          <p:nvPr/>
        </p:nvPicPr>
        <p:blipFill rotWithShape="1">
          <a:blip r:embed="rId3">
            <a:alphaModFix/>
          </a:blip>
          <a:srcRect b="0" l="24064" r="0" t="0"/>
          <a:stretch/>
        </p:blipFill>
        <p:spPr>
          <a:xfrm>
            <a:off x="5650856" y="1962513"/>
            <a:ext cx="3092924" cy="19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54"/>
          <p:cNvSpPr txBox="1"/>
          <p:nvPr>
            <p:ph idx="1" type="body"/>
          </p:nvPr>
        </p:nvSpPr>
        <p:spPr>
          <a:xfrm>
            <a:off x="318387" y="1632639"/>
            <a:ext cx="5318400" cy="25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Release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Save the image container in </a:t>
            </a:r>
            <a:r>
              <a:rPr i="1" lang="en-GB">
                <a:solidFill>
                  <a:srgbClr val="000000"/>
                </a:solidFill>
                <a:highlight>
                  <a:srgbClr val="FFFFFF"/>
                </a:highlight>
              </a:rPr>
              <a:t>container registry 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→ publish image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Deploy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Combines published container image together with a set of user defined config parameters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Creates deployment unit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Actual deployment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Rollback on failure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➢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Production run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Monitor the deployment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4"/>
          <p:cNvSpPr txBox="1"/>
          <p:nvPr/>
        </p:nvSpPr>
        <p:spPr>
          <a:xfrm>
            <a:off x="2774250" y="4175975"/>
            <a:ext cx="359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980000"/>
                </a:solidFill>
                <a:latin typeface="Nunito"/>
                <a:ea typeface="Nunito"/>
                <a:cs typeface="Nunito"/>
                <a:sym typeface="Nunito"/>
              </a:rPr>
              <a:t>Continuous Delivery (CD)</a:t>
            </a:r>
            <a:endParaRPr b="1" sz="2100">
              <a:solidFill>
                <a:srgbClr val="98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CI/CD</a:t>
            </a:r>
            <a:endParaRPr/>
          </a:p>
        </p:txBody>
      </p:sp>
      <p:sp>
        <p:nvSpPr>
          <p:cNvPr id="759" name="Google Shape;759;p55"/>
          <p:cNvSpPr txBox="1"/>
          <p:nvPr>
            <p:ph idx="1" type="body"/>
          </p:nvPr>
        </p:nvSpPr>
        <p:spPr>
          <a:xfrm>
            <a:off x="1303800" y="3990650"/>
            <a:ext cx="70305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474747"/>
                </a:solidFill>
                <a:highlight>
                  <a:srgbClr val="FFFFFF"/>
                </a:highlight>
              </a:rPr>
              <a:t>It's a DevOps practice that automates building, testing, and deploying code changes, enabling faster and more reliable software releases.</a:t>
            </a:r>
            <a:endParaRPr sz="1400"/>
          </a:p>
        </p:txBody>
      </p:sp>
      <p:pic>
        <p:nvPicPr>
          <p:cNvPr id="760" name="Google Shape;7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575" y="1687854"/>
            <a:ext cx="4418948" cy="208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CI/CD - tools</a:t>
            </a:r>
            <a:endParaRPr/>
          </a:p>
        </p:txBody>
      </p:sp>
      <p:pic>
        <p:nvPicPr>
          <p:cNvPr id="766" name="Google Shape;76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575" y="1687854"/>
            <a:ext cx="4418948" cy="208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6"/>
          <p:cNvPicPr preferRelativeResize="0"/>
          <p:nvPr/>
        </p:nvPicPr>
        <p:blipFill rotWithShape="1">
          <a:blip r:embed="rId4">
            <a:alphaModFix/>
          </a:blip>
          <a:srcRect b="0" l="17398" r="18469" t="0"/>
          <a:stretch/>
        </p:blipFill>
        <p:spPr>
          <a:xfrm>
            <a:off x="4194701" y="1591525"/>
            <a:ext cx="377298" cy="33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6"/>
          <p:cNvPicPr preferRelativeResize="0"/>
          <p:nvPr/>
        </p:nvPicPr>
        <p:blipFill rotWithShape="1">
          <a:blip r:embed="rId5">
            <a:alphaModFix/>
          </a:blip>
          <a:srcRect b="0" l="19361" r="20786" t="8675"/>
          <a:stretch/>
        </p:blipFill>
        <p:spPr>
          <a:xfrm>
            <a:off x="3580200" y="1429425"/>
            <a:ext cx="377301" cy="3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2776" y="1591525"/>
            <a:ext cx="475304" cy="2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71725" y="2240794"/>
            <a:ext cx="564508" cy="3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56"/>
          <p:cNvPicPr preferRelativeResize="0"/>
          <p:nvPr/>
        </p:nvPicPr>
        <p:blipFill rotWithShape="1">
          <a:blip r:embed="rId8">
            <a:alphaModFix/>
          </a:blip>
          <a:srcRect b="18122" l="26181" r="26181" t="19058"/>
          <a:stretch/>
        </p:blipFill>
        <p:spPr>
          <a:xfrm>
            <a:off x="2478125" y="3451875"/>
            <a:ext cx="524351" cy="4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56"/>
          <p:cNvPicPr preferRelativeResize="0"/>
          <p:nvPr/>
        </p:nvPicPr>
        <p:blipFill rotWithShape="1">
          <a:blip r:embed="rId9">
            <a:alphaModFix/>
          </a:blip>
          <a:srcRect b="16140" l="10873" r="8759" t="22674"/>
          <a:stretch/>
        </p:blipFill>
        <p:spPr>
          <a:xfrm>
            <a:off x="3027450" y="3685925"/>
            <a:ext cx="830200" cy="3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96100" y="2406150"/>
            <a:ext cx="475300" cy="4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5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70353" y="1313425"/>
            <a:ext cx="913500" cy="4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56"/>
          <p:cNvPicPr preferRelativeResize="0"/>
          <p:nvPr/>
        </p:nvPicPr>
        <p:blipFill rotWithShape="1">
          <a:blip r:embed="rId12">
            <a:alphaModFix/>
          </a:blip>
          <a:srcRect b="21057" l="0" r="0" t="21907"/>
          <a:stretch/>
        </p:blipFill>
        <p:spPr>
          <a:xfrm>
            <a:off x="5617925" y="3745274"/>
            <a:ext cx="733275" cy="4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56"/>
          <p:cNvPicPr preferRelativeResize="0"/>
          <p:nvPr/>
        </p:nvPicPr>
        <p:blipFill rotWithShape="1">
          <a:blip r:embed="rId13">
            <a:alphaModFix/>
          </a:blip>
          <a:srcRect b="21590" l="30406" r="28795" t="14589"/>
          <a:stretch/>
        </p:blipFill>
        <p:spPr>
          <a:xfrm>
            <a:off x="6687100" y="1597875"/>
            <a:ext cx="376115" cy="33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CI/CD - tools</a:t>
            </a:r>
            <a:endParaRPr/>
          </a:p>
        </p:txBody>
      </p:sp>
      <p:pic>
        <p:nvPicPr>
          <p:cNvPr id="782" name="Google Shape;7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575" y="1687854"/>
            <a:ext cx="4418948" cy="208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57"/>
          <p:cNvPicPr preferRelativeResize="0"/>
          <p:nvPr/>
        </p:nvPicPr>
        <p:blipFill rotWithShape="1">
          <a:blip r:embed="rId4">
            <a:alphaModFix/>
          </a:blip>
          <a:srcRect b="0" l="17398" r="18469" t="0"/>
          <a:stretch/>
        </p:blipFill>
        <p:spPr>
          <a:xfrm>
            <a:off x="4194701" y="1591525"/>
            <a:ext cx="377298" cy="33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57"/>
          <p:cNvPicPr preferRelativeResize="0"/>
          <p:nvPr/>
        </p:nvPicPr>
        <p:blipFill rotWithShape="1">
          <a:blip r:embed="rId5">
            <a:alphaModFix/>
          </a:blip>
          <a:srcRect b="0" l="19361" r="20786" t="8675"/>
          <a:stretch/>
        </p:blipFill>
        <p:spPr>
          <a:xfrm>
            <a:off x="3580200" y="1429425"/>
            <a:ext cx="377301" cy="3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2776" y="1591525"/>
            <a:ext cx="475304" cy="2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71725" y="2240794"/>
            <a:ext cx="564508" cy="3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7"/>
          <p:cNvPicPr preferRelativeResize="0"/>
          <p:nvPr/>
        </p:nvPicPr>
        <p:blipFill rotWithShape="1">
          <a:blip r:embed="rId8">
            <a:alphaModFix/>
          </a:blip>
          <a:srcRect b="18122" l="26181" r="26181" t="19058"/>
          <a:stretch/>
        </p:blipFill>
        <p:spPr>
          <a:xfrm>
            <a:off x="2478125" y="3451875"/>
            <a:ext cx="524351" cy="4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7"/>
          <p:cNvPicPr preferRelativeResize="0"/>
          <p:nvPr/>
        </p:nvPicPr>
        <p:blipFill rotWithShape="1">
          <a:blip r:embed="rId9">
            <a:alphaModFix/>
          </a:blip>
          <a:srcRect b="16140" l="10873" r="8759" t="22674"/>
          <a:stretch/>
        </p:blipFill>
        <p:spPr>
          <a:xfrm>
            <a:off x="3027450" y="3685925"/>
            <a:ext cx="830200" cy="3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96100" y="2406150"/>
            <a:ext cx="475300" cy="4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70353" y="1313425"/>
            <a:ext cx="913500" cy="4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7"/>
          <p:cNvPicPr preferRelativeResize="0"/>
          <p:nvPr/>
        </p:nvPicPr>
        <p:blipFill rotWithShape="1">
          <a:blip r:embed="rId12">
            <a:alphaModFix/>
          </a:blip>
          <a:srcRect b="21057" l="0" r="0" t="21907"/>
          <a:stretch/>
        </p:blipFill>
        <p:spPr>
          <a:xfrm>
            <a:off x="5617925" y="3745274"/>
            <a:ext cx="733275" cy="4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64800" y="1591525"/>
            <a:ext cx="1398250" cy="850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3" name="Google Shape;793;p5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005555" y="2835824"/>
            <a:ext cx="1626984" cy="8501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4" name="Google Shape;794;p57"/>
          <p:cNvPicPr preferRelativeResize="0"/>
          <p:nvPr/>
        </p:nvPicPr>
        <p:blipFill rotWithShape="1">
          <a:blip r:embed="rId15">
            <a:alphaModFix/>
          </a:blip>
          <a:srcRect b="21590" l="30406" r="28795" t="14589"/>
          <a:stretch/>
        </p:blipFill>
        <p:spPr>
          <a:xfrm>
            <a:off x="6687100" y="1597875"/>
            <a:ext cx="376115" cy="33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Catch point: Model drift</a:t>
            </a:r>
            <a:endParaRPr/>
          </a:p>
        </p:txBody>
      </p:sp>
      <p:sp>
        <p:nvSpPr>
          <p:cNvPr id="800" name="Google Shape;800;p58"/>
          <p:cNvSpPr txBox="1"/>
          <p:nvPr>
            <p:ph idx="1" type="body"/>
          </p:nvPr>
        </p:nvSpPr>
        <p:spPr>
          <a:xfrm>
            <a:off x="1122425" y="3513973"/>
            <a:ext cx="7030500" cy="14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The </a:t>
            </a:r>
            <a:r>
              <a:rPr lang="en-GB">
                <a:solidFill>
                  <a:srgbClr val="38761D"/>
                </a:solidFill>
              </a:rPr>
              <a:t>data distribution in Production</a:t>
            </a:r>
            <a:r>
              <a:rPr lang="en-GB"/>
              <a:t> often varies from the </a:t>
            </a:r>
            <a:r>
              <a:rPr lang="en-GB">
                <a:solidFill>
                  <a:srgbClr val="9900FF"/>
                </a:solidFill>
              </a:rPr>
              <a:t>data distribution used for the initial model training </a:t>
            </a:r>
            <a:r>
              <a:rPr lang="en-GB"/>
              <a:t>→ </a:t>
            </a:r>
            <a:r>
              <a:rPr b="1" lang="en-GB"/>
              <a:t>Model drift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How to identify the model drift? → </a:t>
            </a:r>
            <a:r>
              <a:rPr b="1" lang="en-GB"/>
              <a:t>Human in the Loop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How to properly address this model drift? → </a:t>
            </a:r>
            <a:r>
              <a:rPr b="1" lang="en-GB"/>
              <a:t>DataML/DataOps</a:t>
            </a:r>
            <a:endParaRPr b="1"/>
          </a:p>
        </p:txBody>
      </p:sp>
      <p:grpSp>
        <p:nvGrpSpPr>
          <p:cNvPr id="801" name="Google Shape;801;p58"/>
          <p:cNvGrpSpPr/>
          <p:nvPr/>
        </p:nvGrpSpPr>
        <p:grpSpPr>
          <a:xfrm>
            <a:off x="99438" y="1349975"/>
            <a:ext cx="8914831" cy="1520111"/>
            <a:chOff x="61653" y="2302160"/>
            <a:chExt cx="8914831" cy="1520111"/>
          </a:xfrm>
        </p:grpSpPr>
        <p:pic>
          <p:nvPicPr>
            <p:cNvPr id="802" name="Google Shape;802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10326" y="2424077"/>
              <a:ext cx="1284248" cy="963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3" name="Google Shape;803;p58"/>
            <p:cNvSpPr txBox="1"/>
            <p:nvPr/>
          </p:nvSpPr>
          <p:spPr>
            <a:xfrm>
              <a:off x="3709859" y="3422071"/>
              <a:ext cx="1885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ML Model (</a:t>
              </a:r>
              <a:r>
                <a:rPr lang="en-GB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𝑿 →𝐲</a:t>
              </a: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)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04" name="Google Shape;804;p58"/>
            <p:cNvSpPr/>
            <p:nvPr/>
          </p:nvSpPr>
          <p:spPr>
            <a:xfrm>
              <a:off x="5329739" y="2819093"/>
              <a:ext cx="360000" cy="196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05" name="Google Shape;805;p58"/>
            <p:cNvSpPr txBox="1"/>
            <p:nvPr/>
          </p:nvSpPr>
          <p:spPr>
            <a:xfrm>
              <a:off x="5533075" y="3422075"/>
              <a:ext cx="1885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Deployment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806" name="Google Shape;806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3907" y="2575681"/>
              <a:ext cx="1172577" cy="61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7" name="Google Shape;80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05131" y="2425803"/>
              <a:ext cx="1541125" cy="963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8" name="Google Shape;808;p58"/>
            <p:cNvSpPr txBox="1"/>
            <p:nvPr/>
          </p:nvSpPr>
          <p:spPr>
            <a:xfrm>
              <a:off x="7281045" y="2302160"/>
              <a:ext cx="54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𝑿</a:t>
              </a:r>
              <a:endParaRPr/>
            </a:p>
          </p:txBody>
        </p:sp>
        <p:sp>
          <p:nvSpPr>
            <p:cNvPr id="809" name="Google Shape;809;p58"/>
            <p:cNvSpPr/>
            <p:nvPr/>
          </p:nvSpPr>
          <p:spPr>
            <a:xfrm>
              <a:off x="7248198" y="2670633"/>
              <a:ext cx="540000" cy="1248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10" name="Google Shape;810;p58"/>
            <p:cNvSpPr txBox="1"/>
            <p:nvPr/>
          </p:nvSpPr>
          <p:spPr>
            <a:xfrm>
              <a:off x="7243425" y="3130995"/>
              <a:ext cx="582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𝐲</a:t>
              </a:r>
              <a:endParaRPr/>
            </a:p>
          </p:txBody>
        </p:sp>
        <p:sp>
          <p:nvSpPr>
            <p:cNvPr id="811" name="Google Shape;811;p58"/>
            <p:cNvSpPr/>
            <p:nvPr/>
          </p:nvSpPr>
          <p:spPr>
            <a:xfrm rot="10800000">
              <a:off x="7265668" y="3018504"/>
              <a:ext cx="540000" cy="1248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1155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812" name="Google Shape;812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92600" y="2460214"/>
              <a:ext cx="1556475" cy="890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Google Shape;813;p5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6025" y="2469213"/>
              <a:ext cx="1556474" cy="8763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4" name="Google Shape;814;p58"/>
            <p:cNvSpPr/>
            <p:nvPr/>
          </p:nvSpPr>
          <p:spPr>
            <a:xfrm>
              <a:off x="3649064" y="2807418"/>
              <a:ext cx="360000" cy="196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15" name="Google Shape;815;p58"/>
            <p:cNvSpPr/>
            <p:nvPr/>
          </p:nvSpPr>
          <p:spPr>
            <a:xfrm>
              <a:off x="1782489" y="2809143"/>
              <a:ext cx="360000" cy="196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16" name="Google Shape;816;p58"/>
            <p:cNvSpPr txBox="1"/>
            <p:nvPr/>
          </p:nvSpPr>
          <p:spPr>
            <a:xfrm>
              <a:off x="61653" y="3387275"/>
              <a:ext cx="1885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Business use-case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17" name="Google Shape;817;p58"/>
            <p:cNvSpPr txBox="1"/>
            <p:nvPr/>
          </p:nvSpPr>
          <p:spPr>
            <a:xfrm>
              <a:off x="1928228" y="3387275"/>
              <a:ext cx="1885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Data (</a:t>
              </a:r>
              <a:r>
                <a:rPr lang="en-GB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𝑿</a:t>
              </a: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)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818" name="Google Shape;818;p58"/>
          <p:cNvSpPr/>
          <p:nvPr/>
        </p:nvSpPr>
        <p:spPr>
          <a:xfrm>
            <a:off x="3808753" y="1304633"/>
            <a:ext cx="1821300" cy="1569600"/>
          </a:xfrm>
          <a:prstGeom prst="roundRect">
            <a:avLst>
              <a:gd fmla="val 9628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19" name="Google Shape;819;p58"/>
          <p:cNvSpPr/>
          <p:nvPr/>
        </p:nvSpPr>
        <p:spPr>
          <a:xfrm>
            <a:off x="2501375" y="2274676"/>
            <a:ext cx="816300" cy="7782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0" name="Google Shape;820;p58"/>
          <p:cNvSpPr/>
          <p:nvPr/>
        </p:nvSpPr>
        <p:spPr>
          <a:xfrm>
            <a:off x="7180425" y="1210401"/>
            <a:ext cx="816300" cy="778200"/>
          </a:xfrm>
          <a:prstGeom prst="ellipse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pipeline</a:t>
            </a:r>
            <a:endParaRPr/>
          </a:p>
        </p:txBody>
      </p:sp>
      <p:pic>
        <p:nvPicPr>
          <p:cNvPr id="826" name="Google Shape;826;p59"/>
          <p:cNvPicPr preferRelativeResize="0"/>
          <p:nvPr/>
        </p:nvPicPr>
        <p:blipFill rotWithShape="1">
          <a:blip r:embed="rId3">
            <a:alphaModFix/>
          </a:blip>
          <a:srcRect b="0" l="0" r="23867" t="0"/>
          <a:stretch/>
        </p:blipFill>
        <p:spPr>
          <a:xfrm>
            <a:off x="671004" y="1780550"/>
            <a:ext cx="3432525" cy="21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59"/>
          <p:cNvSpPr txBox="1"/>
          <p:nvPr>
            <p:ph idx="1" type="body"/>
          </p:nvPr>
        </p:nvSpPr>
        <p:spPr>
          <a:xfrm>
            <a:off x="3745300" y="1815800"/>
            <a:ext cx="5318400" cy="22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Data ingestion with data versioning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Data validation pipeline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➢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Data pre-processing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Data transformation into suitable data object to facilitate the ML model dev ste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pipeline</a:t>
            </a:r>
            <a:endParaRPr/>
          </a:p>
        </p:txBody>
      </p:sp>
      <p:pic>
        <p:nvPicPr>
          <p:cNvPr id="833" name="Google Shape;833;p60"/>
          <p:cNvPicPr preferRelativeResize="0"/>
          <p:nvPr/>
        </p:nvPicPr>
        <p:blipFill rotWithShape="1">
          <a:blip r:embed="rId3">
            <a:alphaModFix/>
          </a:blip>
          <a:srcRect b="0" l="23617" r="0" t="0"/>
          <a:stretch/>
        </p:blipFill>
        <p:spPr>
          <a:xfrm>
            <a:off x="5140829" y="1720000"/>
            <a:ext cx="3326424" cy="20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60"/>
          <p:cNvSpPr txBox="1"/>
          <p:nvPr>
            <p:ph idx="1" type="body"/>
          </p:nvPr>
        </p:nvSpPr>
        <p:spPr>
          <a:xfrm>
            <a:off x="212263" y="1863569"/>
            <a:ext cx="5318400" cy="22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Data exploration with feature analysis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ML algorithm 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selection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 and model training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➢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ML model evaluation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Hyper-parameter tuning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➢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Model monitoring for enhancement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6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DataML = Data + ML</a:t>
            </a:r>
            <a:endParaRPr/>
          </a:p>
        </p:txBody>
      </p:sp>
      <p:pic>
        <p:nvPicPr>
          <p:cNvPr id="840" name="Google Shape;84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599" y="1732103"/>
            <a:ext cx="390525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61"/>
          <p:cNvSpPr txBox="1"/>
          <p:nvPr>
            <p:ph idx="1" type="body"/>
          </p:nvPr>
        </p:nvSpPr>
        <p:spPr>
          <a:xfrm>
            <a:off x="1266347" y="4079167"/>
            <a:ext cx="7030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/>
              <a:t>DataML</a:t>
            </a:r>
            <a:r>
              <a:rPr lang="en-GB"/>
              <a:t> is a </a:t>
            </a:r>
            <a:r>
              <a:rPr b="1" lang="en-GB"/>
              <a:t>set of practices</a:t>
            </a:r>
            <a:r>
              <a:rPr lang="en-GB"/>
              <a:t> that consolidates </a:t>
            </a:r>
            <a:r>
              <a:rPr b="1" lang="en-GB"/>
              <a:t>the Data and ML pipeline</a:t>
            </a:r>
            <a:r>
              <a:rPr lang="en-GB"/>
              <a:t> for a </a:t>
            </a:r>
            <a:r>
              <a:rPr b="1" lang="en-GB"/>
              <a:t>robust data management and ML model training process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Quick recap: what is ML?</a:t>
            </a:r>
            <a:endParaRPr/>
          </a:p>
        </p:txBody>
      </p:sp>
      <p:sp>
        <p:nvSpPr>
          <p:cNvPr id="301" name="Google Shape;301;p17"/>
          <p:cNvSpPr txBox="1"/>
          <p:nvPr>
            <p:ph idx="1" type="body"/>
          </p:nvPr>
        </p:nvSpPr>
        <p:spPr>
          <a:xfrm>
            <a:off x="3623807" y="1995064"/>
            <a:ext cx="22404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5800"/>
              <a:t>𝑿 🠖 𝐲</a:t>
            </a:r>
            <a:endParaRPr sz="5800"/>
          </a:p>
        </p:txBody>
      </p:sp>
      <p:sp>
        <p:nvSpPr>
          <p:cNvPr id="302" name="Google Shape;302;p17"/>
          <p:cNvSpPr txBox="1"/>
          <p:nvPr/>
        </p:nvSpPr>
        <p:spPr>
          <a:xfrm>
            <a:off x="3555787" y="1586986"/>
            <a:ext cx="801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→</a:t>
            </a:r>
            <a:endParaRPr sz="5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4924868" y="1769614"/>
            <a:ext cx="801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→</a:t>
            </a:r>
            <a:endParaRPr sz="5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1022200" y="3854100"/>
            <a:ext cx="7443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Symbolic representation of </a:t>
            </a:r>
            <a:r>
              <a:rPr b="1"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Input data vector transforming 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into a</a:t>
            </a:r>
            <a:r>
              <a:rPr b="1"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meaningful output data vector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2"/>
          <p:cNvSpPr txBox="1"/>
          <p:nvPr>
            <p:ph type="title"/>
          </p:nvPr>
        </p:nvSpPr>
        <p:spPr>
          <a:xfrm>
            <a:off x="1253863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DataML - tools</a:t>
            </a:r>
            <a:endParaRPr/>
          </a:p>
        </p:txBody>
      </p:sp>
      <p:pic>
        <p:nvPicPr>
          <p:cNvPr id="847" name="Google Shape;8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935" y="1988030"/>
            <a:ext cx="390525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514" y="1922227"/>
            <a:ext cx="812274" cy="4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1411" y="1671377"/>
            <a:ext cx="426450" cy="4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2893" y="2769077"/>
            <a:ext cx="886176" cy="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62"/>
          <p:cNvPicPr preferRelativeResize="0"/>
          <p:nvPr/>
        </p:nvPicPr>
        <p:blipFill rotWithShape="1">
          <a:blip r:embed="rId7">
            <a:alphaModFix/>
          </a:blip>
          <a:srcRect b="0" l="0" r="0" t="4251"/>
          <a:stretch/>
        </p:blipFill>
        <p:spPr>
          <a:xfrm>
            <a:off x="2104612" y="3388452"/>
            <a:ext cx="886174" cy="56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86262" y="3455897"/>
            <a:ext cx="568600" cy="4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98487" y="1536233"/>
            <a:ext cx="742851" cy="498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62"/>
          <p:cNvPicPr preferRelativeResize="0"/>
          <p:nvPr/>
        </p:nvPicPr>
        <p:blipFill rotWithShape="1">
          <a:blip r:embed="rId10">
            <a:alphaModFix/>
          </a:blip>
          <a:srcRect b="24719" l="21945" r="18420" t="28996"/>
          <a:stretch/>
        </p:blipFill>
        <p:spPr>
          <a:xfrm>
            <a:off x="6491787" y="2097827"/>
            <a:ext cx="949875" cy="42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32056" y="2768302"/>
            <a:ext cx="1122630" cy="56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09987" y="3491827"/>
            <a:ext cx="672475" cy="4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17685" y="3783470"/>
            <a:ext cx="568600" cy="426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6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MLOps = DataML + DevOps</a:t>
            </a:r>
            <a:endParaRPr/>
          </a:p>
        </p:txBody>
      </p:sp>
      <p:sp>
        <p:nvSpPr>
          <p:cNvPr id="863" name="Google Shape;863;p63"/>
          <p:cNvSpPr txBox="1"/>
          <p:nvPr>
            <p:ph idx="1" type="body"/>
          </p:nvPr>
        </p:nvSpPr>
        <p:spPr>
          <a:xfrm>
            <a:off x="1119950" y="3990650"/>
            <a:ext cx="72144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MLOps, or Machine Learning Operations</a:t>
            </a:r>
            <a:r>
              <a:rPr lang="en-GB"/>
              <a:t>, is a set of practices that </a:t>
            </a:r>
            <a:r>
              <a:rPr b="1" lang="en-GB"/>
              <a:t>automate and streamline </a:t>
            </a:r>
            <a:r>
              <a:rPr lang="en-GB"/>
              <a:t>the </a:t>
            </a:r>
            <a:r>
              <a:rPr b="1" lang="en-GB"/>
              <a:t>machine learning (ML) lifecycle</a:t>
            </a:r>
            <a:r>
              <a:rPr lang="en-GB"/>
              <a:t>, from </a:t>
            </a:r>
            <a:r>
              <a:rPr b="1" lang="en-GB"/>
              <a:t>development to deployment</a:t>
            </a:r>
            <a:r>
              <a:rPr lang="en-GB"/>
              <a:t> and </a:t>
            </a:r>
            <a:r>
              <a:rPr b="1" lang="en-GB"/>
              <a:t>maintenance</a:t>
            </a:r>
            <a:r>
              <a:rPr lang="en-GB"/>
              <a:t>. It ensures that the models are </a:t>
            </a:r>
            <a:r>
              <a:rPr b="1" lang="en-GB"/>
              <a:t>built, tested, and deployed</a:t>
            </a:r>
            <a:r>
              <a:rPr lang="en-GB"/>
              <a:t> in a </a:t>
            </a:r>
            <a:r>
              <a:rPr b="1" lang="en-GB"/>
              <a:t>reliable, scalable, and consistent</a:t>
            </a:r>
            <a:r>
              <a:rPr lang="en-GB"/>
              <a:t> way.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4" name="Google Shape;86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1561" y="1527763"/>
            <a:ext cx="3289121" cy="20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951" y="1332625"/>
            <a:ext cx="2300725" cy="10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9959" y="2662403"/>
            <a:ext cx="2300725" cy="1087103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63"/>
          <p:cNvSpPr/>
          <p:nvPr/>
        </p:nvSpPr>
        <p:spPr>
          <a:xfrm>
            <a:off x="1941300" y="2203475"/>
            <a:ext cx="599100" cy="599100"/>
          </a:xfrm>
          <a:prstGeom prst="mathPlus">
            <a:avLst>
              <a:gd fmla="val 14564" name="adj1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68" name="Google Shape;868;p63"/>
          <p:cNvSpPr/>
          <p:nvPr/>
        </p:nvSpPr>
        <p:spPr>
          <a:xfrm>
            <a:off x="3689086" y="2440662"/>
            <a:ext cx="530700" cy="15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6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app lifecycle</a:t>
            </a:r>
            <a:endParaRPr/>
          </a:p>
        </p:txBody>
      </p:sp>
      <p:sp>
        <p:nvSpPr>
          <p:cNvPr id="874" name="Google Shape;874;p64"/>
          <p:cNvSpPr txBox="1"/>
          <p:nvPr>
            <p:ph idx="1" type="body"/>
          </p:nvPr>
        </p:nvSpPr>
        <p:spPr>
          <a:xfrm>
            <a:off x="1303800" y="1672649"/>
            <a:ext cx="70305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Starts with a business use-case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Completely new application or,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Replacement of an existing application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Quick feasibility analysis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Full business requirements and estimations →Code development, Infrastructure, Security/Compliance, Run management etc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Consolidation of methodology → </a:t>
            </a:r>
            <a:r>
              <a:rPr b="1" lang="en-GB"/>
              <a:t>ML </a:t>
            </a:r>
            <a:r>
              <a:rPr b="1" lang="en-GB"/>
              <a:t>model</a:t>
            </a:r>
            <a:r>
              <a:rPr b="1" lang="en-GB"/>
              <a:t> building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Industrialization</a:t>
            </a:r>
            <a:r>
              <a:rPr lang="en-GB"/>
              <a:t> → S/W</a:t>
            </a:r>
            <a:r>
              <a:rPr lang="en-GB"/>
              <a:t> engineering part for the end-to-end application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Testing → </a:t>
            </a:r>
            <a:r>
              <a:rPr b="1" lang="en-GB"/>
              <a:t>Integration test/Stress test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Monitoring setup with Human in the Loop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User Acceptance Test (UAT)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Go-live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Post go-live support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Run management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6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app lifecycle: Infrastructure env</a:t>
            </a:r>
            <a:endParaRPr/>
          </a:p>
        </p:txBody>
      </p:sp>
      <p:sp>
        <p:nvSpPr>
          <p:cNvPr id="880" name="Google Shape;880;p65"/>
          <p:cNvSpPr txBox="1"/>
          <p:nvPr>
            <p:ph idx="1" type="body"/>
          </p:nvPr>
        </p:nvSpPr>
        <p:spPr>
          <a:xfrm>
            <a:off x="1303800" y="1831350"/>
            <a:ext cx="7030500" cy="30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200">
                <a:solidFill>
                  <a:srgbClr val="000000"/>
                </a:solidFill>
              </a:rPr>
              <a:t>An infrastructure environment for software development is </a:t>
            </a:r>
            <a:r>
              <a:rPr lang="en-GB">
                <a:solidFill>
                  <a:srgbClr val="001D35"/>
                </a:solidFill>
              </a:rPr>
              <a:t>the </a:t>
            </a:r>
            <a:r>
              <a:rPr b="1" lang="en-GB">
                <a:solidFill>
                  <a:srgbClr val="001D35"/>
                </a:solidFill>
              </a:rPr>
              <a:t>combination of underlying resources</a:t>
            </a:r>
            <a:r>
              <a:rPr lang="en-GB">
                <a:solidFill>
                  <a:srgbClr val="001D35"/>
                </a:solidFill>
              </a:rPr>
              <a:t> like </a:t>
            </a:r>
            <a:r>
              <a:rPr b="1" lang="en-GB">
                <a:solidFill>
                  <a:srgbClr val="001D35"/>
                </a:solidFill>
              </a:rPr>
              <a:t>hardware, networking, and software</a:t>
            </a:r>
            <a:r>
              <a:rPr lang="en-GB">
                <a:solidFill>
                  <a:srgbClr val="001D35"/>
                </a:solidFill>
              </a:rPr>
              <a:t> that hosts and runs applications</a:t>
            </a:r>
            <a:r>
              <a:rPr lang="en-GB">
                <a:solidFill>
                  <a:srgbClr val="0A0A0A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0A0A0A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300"/>
              <a:buChar char="●"/>
            </a:pPr>
            <a:r>
              <a:rPr lang="en-GB">
                <a:solidFill>
                  <a:srgbClr val="0A0A0A"/>
                </a:solidFill>
                <a:highlight>
                  <a:srgbClr val="FFFFFF"/>
                </a:highlight>
              </a:rPr>
              <a:t>Usually we have the following </a:t>
            </a:r>
            <a:r>
              <a:rPr b="1" i="1" lang="en-GB">
                <a:solidFill>
                  <a:srgbClr val="0A0A0A"/>
                </a:solidFill>
                <a:highlight>
                  <a:srgbClr val="FFFFFF"/>
                </a:highlight>
              </a:rPr>
              <a:t>five </a:t>
            </a:r>
            <a:r>
              <a:rPr lang="en-GB">
                <a:solidFill>
                  <a:srgbClr val="0A0A0A"/>
                </a:solidFill>
                <a:highlight>
                  <a:srgbClr val="FFFFFF"/>
                </a:highlight>
              </a:rPr>
              <a:t>environments in ML </a:t>
            </a:r>
            <a:r>
              <a:rPr lang="en-GB">
                <a:solidFill>
                  <a:srgbClr val="0A0A0A"/>
                </a:solidFill>
                <a:highlight>
                  <a:srgbClr val="FFFFFF"/>
                </a:highlight>
              </a:rPr>
              <a:t>applications</a:t>
            </a:r>
            <a:endParaRPr>
              <a:solidFill>
                <a:srgbClr val="0A0A0A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100"/>
              <a:buChar char="○"/>
            </a:pPr>
            <a:r>
              <a:rPr b="1" lang="en-GB">
                <a:solidFill>
                  <a:srgbClr val="0A0A0A"/>
                </a:solidFill>
                <a:highlight>
                  <a:srgbClr val="FFFFFF"/>
                </a:highlight>
              </a:rPr>
              <a:t>Dev → </a:t>
            </a:r>
            <a:r>
              <a:rPr lang="en-GB">
                <a:solidFill>
                  <a:srgbClr val="0A0A0A"/>
                </a:solidFill>
                <a:highlight>
                  <a:srgbClr val="FFFFFF"/>
                </a:highlight>
              </a:rPr>
              <a:t>where development, debugging happens</a:t>
            </a:r>
            <a:endParaRPr>
              <a:solidFill>
                <a:srgbClr val="0A0A0A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100"/>
              <a:buChar char="○"/>
            </a:pPr>
            <a:r>
              <a:rPr b="1" lang="en-GB">
                <a:solidFill>
                  <a:srgbClr val="0A0A0A"/>
                </a:solidFill>
                <a:highlight>
                  <a:srgbClr val="FFFFFF"/>
                </a:highlight>
              </a:rPr>
              <a:t>Test → </a:t>
            </a:r>
            <a:r>
              <a:rPr lang="en-GB">
                <a:solidFill>
                  <a:srgbClr val="0A0A0A"/>
                </a:solidFill>
                <a:highlight>
                  <a:srgbClr val="FFFFFF"/>
                </a:highlight>
              </a:rPr>
              <a:t>Integration test, stress test etc happens</a:t>
            </a:r>
            <a:endParaRPr>
              <a:solidFill>
                <a:srgbClr val="0A0A0A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100"/>
              <a:buChar char="○"/>
            </a:pPr>
            <a:r>
              <a:rPr b="1" lang="en-GB">
                <a:solidFill>
                  <a:srgbClr val="0A0A0A"/>
                </a:solidFill>
                <a:highlight>
                  <a:srgbClr val="FFFFFF"/>
                </a:highlight>
              </a:rPr>
              <a:t>Staging/UAT/Mute/QAT/Q0 → </a:t>
            </a:r>
            <a:r>
              <a:rPr lang="en-GB">
                <a:solidFill>
                  <a:srgbClr val="0A0A0A"/>
                </a:solidFill>
                <a:highlight>
                  <a:srgbClr val="FFFFFF"/>
                </a:highlight>
              </a:rPr>
              <a:t>User Acceptance Test happens</a:t>
            </a:r>
            <a:endParaRPr>
              <a:solidFill>
                <a:srgbClr val="0A0A0A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100"/>
              <a:buChar char="○"/>
            </a:pPr>
            <a:r>
              <a:rPr b="1" lang="en-GB">
                <a:solidFill>
                  <a:srgbClr val="0A0A0A"/>
                </a:solidFill>
                <a:highlight>
                  <a:srgbClr val="FFFFFF"/>
                </a:highlight>
              </a:rPr>
              <a:t>Production/C0 → </a:t>
            </a:r>
            <a:r>
              <a:rPr lang="en-GB">
                <a:solidFill>
                  <a:srgbClr val="0A0A0A"/>
                </a:solidFill>
                <a:highlight>
                  <a:srgbClr val="FFFFFF"/>
                </a:highlight>
              </a:rPr>
              <a:t>Real application environment</a:t>
            </a:r>
            <a:endParaRPr>
              <a:solidFill>
                <a:srgbClr val="0A0A0A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100"/>
              <a:buChar char="○"/>
            </a:pPr>
            <a:r>
              <a:rPr b="1" lang="en-GB">
                <a:solidFill>
                  <a:srgbClr val="0A0A0A"/>
                </a:solidFill>
                <a:highlight>
                  <a:srgbClr val="FFFFFF"/>
                </a:highlight>
              </a:rPr>
              <a:t>Disaster Recovery/DR → </a:t>
            </a:r>
            <a:r>
              <a:rPr lang="en-GB">
                <a:solidFill>
                  <a:srgbClr val="0A0A0A"/>
                </a:solidFill>
                <a:highlight>
                  <a:srgbClr val="FFFFFF"/>
                </a:highlight>
              </a:rPr>
              <a:t>In case of failure in Production environment</a:t>
            </a:r>
            <a:endParaRPr>
              <a:solidFill>
                <a:srgbClr val="0A0A0A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300"/>
              <a:buChar char="●"/>
            </a:pPr>
            <a:r>
              <a:rPr b="1" lang="en-GB">
                <a:solidFill>
                  <a:srgbClr val="0A0A0A"/>
                </a:solidFill>
                <a:highlight>
                  <a:srgbClr val="FFFFFF"/>
                </a:highlight>
              </a:rPr>
              <a:t>Test</a:t>
            </a:r>
            <a:r>
              <a:rPr lang="en-GB">
                <a:solidFill>
                  <a:srgbClr val="0A0A0A"/>
                </a:solidFill>
                <a:highlight>
                  <a:srgbClr val="FFFFFF"/>
                </a:highlight>
              </a:rPr>
              <a:t> environment is sometimes optional</a:t>
            </a:r>
            <a:endParaRPr>
              <a:solidFill>
                <a:srgbClr val="0A0A0A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300"/>
              <a:buChar char="●"/>
            </a:pPr>
            <a:r>
              <a:rPr b="1" lang="en-GB">
                <a:solidFill>
                  <a:srgbClr val="0A0A0A"/>
                </a:solidFill>
                <a:highlight>
                  <a:srgbClr val="FFFFFF"/>
                </a:highlight>
              </a:rPr>
              <a:t>UAT</a:t>
            </a:r>
            <a:r>
              <a:rPr lang="en-GB">
                <a:solidFill>
                  <a:srgbClr val="0A0A0A"/>
                </a:solidFill>
                <a:highlight>
                  <a:srgbClr val="FFFFFF"/>
                </a:highlight>
              </a:rPr>
              <a:t>, </a:t>
            </a:r>
            <a:r>
              <a:rPr b="1" lang="en-GB">
                <a:solidFill>
                  <a:srgbClr val="0A0A0A"/>
                </a:solidFill>
                <a:highlight>
                  <a:srgbClr val="FFFFFF"/>
                </a:highlight>
              </a:rPr>
              <a:t>Production</a:t>
            </a:r>
            <a:r>
              <a:rPr lang="en-GB">
                <a:solidFill>
                  <a:srgbClr val="0A0A0A"/>
                </a:solidFill>
                <a:highlight>
                  <a:srgbClr val="FFFFFF"/>
                </a:highlight>
              </a:rPr>
              <a:t> and </a:t>
            </a:r>
            <a:r>
              <a:rPr b="1" lang="en-GB">
                <a:solidFill>
                  <a:srgbClr val="0A0A0A"/>
                </a:solidFill>
                <a:highlight>
                  <a:srgbClr val="FFFFFF"/>
                </a:highlight>
              </a:rPr>
              <a:t>DR</a:t>
            </a:r>
            <a:r>
              <a:rPr lang="en-GB">
                <a:solidFill>
                  <a:srgbClr val="0A0A0A"/>
                </a:solidFill>
                <a:highlight>
                  <a:srgbClr val="FFFFFF"/>
                </a:highlight>
              </a:rPr>
              <a:t> should be identical</a:t>
            </a:r>
            <a:endParaRPr>
              <a:solidFill>
                <a:srgbClr val="0A0A0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ML app</a:t>
            </a:r>
            <a:endParaRPr/>
          </a:p>
        </p:txBody>
      </p:sp>
      <p:sp>
        <p:nvSpPr>
          <p:cNvPr id="886" name="Google Shape;886;p66"/>
          <p:cNvSpPr txBox="1"/>
          <p:nvPr>
            <p:ph idx="1" type="body"/>
          </p:nvPr>
        </p:nvSpPr>
        <p:spPr>
          <a:xfrm>
            <a:off x="1303800" y="1990050"/>
            <a:ext cx="70305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Completely</a:t>
            </a:r>
            <a:r>
              <a:rPr lang="en-GB"/>
              <a:t> new product with ML capabilities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Total replacement of existing product with ML models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Incremental replacement with ML models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Multiple ML models for the same use-case</a:t>
            </a:r>
            <a:endParaRPr/>
          </a:p>
        </p:txBody>
      </p:sp>
      <p:sp>
        <p:nvSpPr>
          <p:cNvPr id="887" name="Google Shape;887;p66"/>
          <p:cNvSpPr txBox="1"/>
          <p:nvPr>
            <p:ph idx="1" type="body"/>
          </p:nvPr>
        </p:nvSpPr>
        <p:spPr>
          <a:xfrm>
            <a:off x="937075" y="3555625"/>
            <a:ext cx="73971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980000"/>
                </a:solidFill>
              </a:rPr>
              <a:t>Based on the types of ML application use-cases, different deployment strategies can be used</a:t>
            </a:r>
            <a:endParaRPr>
              <a:solidFill>
                <a:srgbClr val="98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6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Deployment strategies in ML prod</a:t>
            </a:r>
            <a:endParaRPr/>
          </a:p>
        </p:txBody>
      </p:sp>
      <p:sp>
        <p:nvSpPr>
          <p:cNvPr id="893" name="Google Shape;893;p67"/>
          <p:cNvSpPr txBox="1"/>
          <p:nvPr>
            <p:ph idx="1" type="body"/>
          </p:nvPr>
        </p:nvSpPr>
        <p:spPr>
          <a:xfrm>
            <a:off x="1303800" y="1642427"/>
            <a:ext cx="7030500" cy="13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Blue-Green deployment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-GB"/>
              <a:t>Two identical production environments</a:t>
            </a:r>
            <a:r>
              <a:rPr lang="en-GB"/>
              <a:t> are maintained, </a:t>
            </a:r>
            <a:r>
              <a:rPr b="1" lang="en-GB">
                <a:solidFill>
                  <a:srgbClr val="4A86E8"/>
                </a:solidFill>
              </a:rPr>
              <a:t>one active</a:t>
            </a:r>
            <a:r>
              <a:rPr b="1" lang="en-GB"/>
              <a:t> ("blue")</a:t>
            </a:r>
            <a:r>
              <a:rPr lang="en-GB"/>
              <a:t> and </a:t>
            </a:r>
            <a:r>
              <a:rPr b="1" lang="en-GB">
                <a:solidFill>
                  <a:srgbClr val="6AA84F"/>
                </a:solidFill>
              </a:rPr>
              <a:t>one inactive</a:t>
            </a:r>
            <a:r>
              <a:rPr b="1" lang="en-GB"/>
              <a:t> ("green")</a:t>
            </a:r>
            <a:r>
              <a:rPr lang="en-GB"/>
              <a:t>. The </a:t>
            </a:r>
            <a:r>
              <a:rPr b="1" lang="en-GB"/>
              <a:t>new model</a:t>
            </a:r>
            <a:r>
              <a:rPr lang="en-GB"/>
              <a:t> is deployed to the </a:t>
            </a:r>
            <a:r>
              <a:rPr lang="en-GB">
                <a:solidFill>
                  <a:srgbClr val="6AA84F"/>
                </a:solidFill>
              </a:rPr>
              <a:t>green environment</a:t>
            </a:r>
            <a:r>
              <a:rPr lang="en-GB"/>
              <a:t>, and </a:t>
            </a:r>
            <a:r>
              <a:rPr b="1" lang="en-GB"/>
              <a:t>when ready, traffic is switched</a:t>
            </a:r>
            <a:r>
              <a:rPr lang="en-GB"/>
              <a:t> from </a:t>
            </a:r>
            <a:r>
              <a:rPr b="1" lang="en-GB">
                <a:solidFill>
                  <a:srgbClr val="4A86E8"/>
                </a:solidFill>
              </a:rPr>
              <a:t>blue</a:t>
            </a:r>
            <a:r>
              <a:rPr lang="en-GB"/>
              <a:t> to </a:t>
            </a:r>
            <a:r>
              <a:rPr b="1" lang="en-GB">
                <a:solidFill>
                  <a:srgbClr val="6AA84F"/>
                </a:solidFill>
              </a:rPr>
              <a:t>green</a:t>
            </a:r>
            <a:r>
              <a:rPr lang="en-GB"/>
              <a:t>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-GB"/>
              <a:t>Minimizing downtime</a:t>
            </a:r>
            <a:r>
              <a:rPr lang="en-GB"/>
              <a:t> and </a:t>
            </a:r>
            <a:r>
              <a:rPr b="1" lang="en-GB"/>
              <a:t>quickly rolling back by simply switching traffic</a:t>
            </a:r>
            <a:r>
              <a:rPr lang="en-GB"/>
              <a:t> back to the old environment.</a:t>
            </a:r>
            <a:endParaRPr/>
          </a:p>
        </p:txBody>
      </p:sp>
      <p:sp>
        <p:nvSpPr>
          <p:cNvPr id="894" name="Google Shape;894;p67"/>
          <p:cNvSpPr txBox="1"/>
          <p:nvPr>
            <p:ph idx="1" type="body"/>
          </p:nvPr>
        </p:nvSpPr>
        <p:spPr>
          <a:xfrm>
            <a:off x="1303800" y="3389324"/>
            <a:ext cx="7030500" cy="13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Canary deployment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The new model is released to </a:t>
            </a:r>
            <a:r>
              <a:rPr b="1" lang="en-GB"/>
              <a:t>a small subset of users or traffic</a:t>
            </a:r>
            <a:r>
              <a:rPr lang="en-GB"/>
              <a:t>. The </a:t>
            </a:r>
            <a:r>
              <a:rPr b="1" lang="en-GB"/>
              <a:t>performance</a:t>
            </a:r>
            <a:r>
              <a:rPr lang="en-GB"/>
              <a:t> of the </a:t>
            </a:r>
            <a:r>
              <a:rPr b="1" lang="en-GB"/>
              <a:t>new model</a:t>
            </a:r>
            <a:r>
              <a:rPr lang="en-GB"/>
              <a:t> is </a:t>
            </a:r>
            <a:r>
              <a:rPr b="1" lang="en-GB"/>
              <a:t>monitored</a:t>
            </a:r>
            <a:r>
              <a:rPr lang="en-GB"/>
              <a:t>, and if it's </a:t>
            </a:r>
            <a:r>
              <a:rPr b="1" lang="en-GB"/>
              <a:t>stable, the rollout is gradually increased</a:t>
            </a:r>
            <a:r>
              <a:rPr lang="en-GB"/>
              <a:t> to the rest of the users.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-GB"/>
              <a:t>Testing new models</a:t>
            </a:r>
            <a:r>
              <a:rPr lang="en-GB"/>
              <a:t> in </a:t>
            </a:r>
            <a:r>
              <a:rPr b="1" lang="en-GB"/>
              <a:t>a live environment with a limited blast radius</a:t>
            </a:r>
            <a:r>
              <a:rPr lang="en-GB"/>
              <a:t>, allowing for a safe gradual rollout.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6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Deployment strategies in ML prod</a:t>
            </a:r>
            <a:endParaRPr/>
          </a:p>
        </p:txBody>
      </p:sp>
      <p:sp>
        <p:nvSpPr>
          <p:cNvPr id="900" name="Google Shape;900;p68"/>
          <p:cNvSpPr txBox="1"/>
          <p:nvPr>
            <p:ph idx="1" type="body"/>
          </p:nvPr>
        </p:nvSpPr>
        <p:spPr>
          <a:xfrm>
            <a:off x="1303800" y="1642427"/>
            <a:ext cx="7030500" cy="13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Rolling deployment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The </a:t>
            </a:r>
            <a:r>
              <a:rPr b="1" lang="en-GB"/>
              <a:t>new model</a:t>
            </a:r>
            <a:r>
              <a:rPr lang="en-GB"/>
              <a:t> is deployed </a:t>
            </a:r>
            <a:r>
              <a:rPr b="1" lang="en-GB"/>
              <a:t>incrementally, gradually replacing</a:t>
            </a:r>
            <a:r>
              <a:rPr lang="en-GB"/>
              <a:t> instances of the </a:t>
            </a:r>
            <a:r>
              <a:rPr b="1" lang="en-GB"/>
              <a:t>old model</a:t>
            </a:r>
            <a:r>
              <a:rPr lang="en-GB"/>
              <a:t>. Each new instance is brought up and the old one is taken down one by one or in small batches.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-GB"/>
              <a:t>Updating services</a:t>
            </a:r>
            <a:r>
              <a:rPr lang="en-GB"/>
              <a:t> with </a:t>
            </a:r>
            <a:r>
              <a:rPr b="1" lang="en-GB"/>
              <a:t>minimal downtime</a:t>
            </a:r>
            <a:r>
              <a:rPr lang="en-GB"/>
              <a:t> by </a:t>
            </a:r>
            <a:r>
              <a:rPr b="1" lang="en-GB"/>
              <a:t>gradually phasing out</a:t>
            </a:r>
            <a:r>
              <a:rPr lang="en-GB"/>
              <a:t> the old version.</a:t>
            </a:r>
            <a:endParaRPr/>
          </a:p>
        </p:txBody>
      </p:sp>
      <p:sp>
        <p:nvSpPr>
          <p:cNvPr id="901" name="Google Shape;901;p68"/>
          <p:cNvSpPr txBox="1"/>
          <p:nvPr>
            <p:ph idx="1" type="body"/>
          </p:nvPr>
        </p:nvSpPr>
        <p:spPr>
          <a:xfrm>
            <a:off x="1303800" y="3389324"/>
            <a:ext cx="7030500" cy="13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A/B testing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-GB"/>
              <a:t>Two different versions</a:t>
            </a:r>
            <a:r>
              <a:rPr lang="en-GB"/>
              <a:t> of </a:t>
            </a:r>
            <a:r>
              <a:rPr b="1" lang="en-GB"/>
              <a:t>a model (A and B)</a:t>
            </a:r>
            <a:r>
              <a:rPr lang="en-GB"/>
              <a:t> are deployed to </a:t>
            </a:r>
            <a:r>
              <a:rPr b="1" lang="en-GB"/>
              <a:t>different user segments.</a:t>
            </a:r>
            <a:r>
              <a:rPr lang="en-GB"/>
              <a:t> </a:t>
            </a:r>
            <a:r>
              <a:rPr b="1" lang="en-GB"/>
              <a:t>A/B testing</a:t>
            </a:r>
            <a:r>
              <a:rPr lang="en-GB"/>
              <a:t> compares </a:t>
            </a:r>
            <a:r>
              <a:rPr b="1" lang="en-GB"/>
              <a:t>their performance on real-world data</a:t>
            </a:r>
            <a:r>
              <a:rPr lang="en-GB"/>
              <a:t> to see which one is </a:t>
            </a:r>
            <a:r>
              <a:rPr b="1" lang="en-GB"/>
              <a:t>better</a:t>
            </a:r>
            <a:r>
              <a:rPr lang="en-GB"/>
              <a:t> based on </a:t>
            </a:r>
            <a:r>
              <a:rPr b="1" lang="en-GB"/>
              <a:t>predefined metrics</a:t>
            </a:r>
            <a:r>
              <a:rPr lang="en-GB"/>
              <a:t>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-GB"/>
              <a:t>Comparing</a:t>
            </a:r>
            <a:r>
              <a:rPr lang="en-GB"/>
              <a:t> different models </a:t>
            </a:r>
            <a:r>
              <a:rPr b="1" lang="en-GB"/>
              <a:t>head-to-head</a:t>
            </a:r>
            <a:r>
              <a:rPr lang="en-GB"/>
              <a:t> to </a:t>
            </a:r>
            <a:r>
              <a:rPr b="1" lang="en-GB"/>
              <a:t>choose the superior one</a:t>
            </a:r>
            <a:r>
              <a:rPr lang="en-GB"/>
              <a:t> before a full rollout.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Deployment strategies in ML prod</a:t>
            </a:r>
            <a:endParaRPr/>
          </a:p>
        </p:txBody>
      </p:sp>
      <p:sp>
        <p:nvSpPr>
          <p:cNvPr id="907" name="Google Shape;907;p69"/>
          <p:cNvSpPr txBox="1"/>
          <p:nvPr>
            <p:ph idx="1" type="body"/>
          </p:nvPr>
        </p:nvSpPr>
        <p:spPr>
          <a:xfrm>
            <a:off x="1250900" y="2110950"/>
            <a:ext cx="7030500" cy="16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Shadow deployment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>
                <a:solidFill>
                  <a:srgbClr val="0A0A0A"/>
                </a:solidFill>
                <a:highlight>
                  <a:srgbClr val="FFFFFF"/>
                </a:highlight>
              </a:rPr>
              <a:t>A </a:t>
            </a:r>
            <a:r>
              <a:rPr b="1" lang="en-GB">
                <a:solidFill>
                  <a:srgbClr val="0A0A0A"/>
                </a:solidFill>
                <a:highlight>
                  <a:srgbClr val="FFFFFF"/>
                </a:highlight>
              </a:rPr>
              <a:t>new model</a:t>
            </a:r>
            <a:r>
              <a:rPr lang="en-GB">
                <a:solidFill>
                  <a:srgbClr val="0A0A0A"/>
                </a:solidFill>
                <a:highlight>
                  <a:srgbClr val="FFFFFF"/>
                </a:highlight>
              </a:rPr>
              <a:t> version runs in </a:t>
            </a:r>
            <a:r>
              <a:rPr b="1" lang="en-GB">
                <a:solidFill>
                  <a:srgbClr val="0A0A0A"/>
                </a:solidFill>
                <a:highlight>
                  <a:srgbClr val="FFFFFF"/>
                </a:highlight>
              </a:rPr>
              <a:t>parallel with the existing one</a:t>
            </a:r>
            <a:r>
              <a:rPr lang="en-GB">
                <a:solidFill>
                  <a:srgbClr val="0A0A0A"/>
                </a:solidFill>
                <a:highlight>
                  <a:srgbClr val="FFFFFF"/>
                </a:highlight>
              </a:rPr>
              <a:t>, receiving a </a:t>
            </a:r>
            <a:r>
              <a:rPr b="1" lang="en-GB">
                <a:solidFill>
                  <a:srgbClr val="0A0A0A"/>
                </a:solidFill>
                <a:highlight>
                  <a:srgbClr val="FFFFFF"/>
                </a:highlight>
              </a:rPr>
              <a:t>copy of the production traffic</a:t>
            </a:r>
            <a:r>
              <a:rPr lang="en-GB">
                <a:solidFill>
                  <a:srgbClr val="0A0A0A"/>
                </a:solidFill>
                <a:highlight>
                  <a:srgbClr val="FFFFFF"/>
                </a:highlight>
              </a:rPr>
              <a:t>. The new model's </a:t>
            </a:r>
            <a:r>
              <a:rPr b="1" lang="en-GB">
                <a:solidFill>
                  <a:srgbClr val="0A0A0A"/>
                </a:solidFill>
                <a:highlight>
                  <a:srgbClr val="FFFFFF"/>
                </a:highlight>
              </a:rPr>
              <a:t>results are recorded for analysis</a:t>
            </a:r>
            <a:r>
              <a:rPr lang="en-GB">
                <a:solidFill>
                  <a:srgbClr val="0A0A0A"/>
                </a:solidFill>
                <a:highlight>
                  <a:srgbClr val="FFFFFF"/>
                </a:highlight>
              </a:rPr>
              <a:t> but </a:t>
            </a:r>
            <a:r>
              <a:rPr b="1" lang="en-GB">
                <a:solidFill>
                  <a:srgbClr val="0A0A0A"/>
                </a:solidFill>
                <a:highlight>
                  <a:srgbClr val="FFFFFF"/>
                </a:highlight>
              </a:rPr>
              <a:t>are not used for actual responses</a:t>
            </a:r>
            <a:r>
              <a:rPr lang="en-GB">
                <a:solidFill>
                  <a:srgbClr val="0A0A0A"/>
                </a:solidFill>
                <a:highlight>
                  <a:srgbClr val="FFFFFF"/>
                </a:highlight>
              </a:rPr>
              <a:t>; the </a:t>
            </a:r>
            <a:r>
              <a:rPr b="1" lang="en-GB">
                <a:solidFill>
                  <a:srgbClr val="0A0A0A"/>
                </a:solidFill>
                <a:highlight>
                  <a:srgbClr val="FFFFFF"/>
                </a:highlight>
              </a:rPr>
              <a:t>live system continues to serve users based on the old model</a:t>
            </a:r>
            <a:r>
              <a:rPr lang="en-GB">
                <a:solidFill>
                  <a:srgbClr val="0A0A0A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0A0A0A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-GB"/>
              <a:t>Evaluating</a:t>
            </a:r>
            <a:r>
              <a:rPr lang="en-GB"/>
              <a:t> a new model's </a:t>
            </a:r>
            <a:r>
              <a:rPr b="1" lang="en-GB"/>
              <a:t>performance, accuracy, and behavior under real-world load</a:t>
            </a:r>
            <a:r>
              <a:rPr lang="en-GB"/>
              <a:t> without any risk to end-users.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7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 ML production components</a:t>
            </a:r>
            <a:endParaRPr/>
          </a:p>
        </p:txBody>
      </p:sp>
      <p:sp>
        <p:nvSpPr>
          <p:cNvPr id="913" name="Google Shape;913;p7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API gateway → To receive the requests from backend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Message</a:t>
            </a:r>
            <a:r>
              <a:rPr lang="en-GB"/>
              <a:t> broker → Fault tolerance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Orchestrator → Contains business logic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ML serving → RestAPI + ML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Output preparation block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DB tables, Internal storages → To save app/data states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Logging and monitoring unit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Human in The Loop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7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 MLOps production components</a:t>
            </a:r>
            <a:endParaRPr/>
          </a:p>
        </p:txBody>
      </p:sp>
      <p:sp>
        <p:nvSpPr>
          <p:cNvPr id="919" name="Google Shape;919;p7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Data lake → For data and features store with versioning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ML model registry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Data processing code container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ML model training code container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ML </a:t>
            </a:r>
            <a:r>
              <a:rPr lang="en-GB"/>
              <a:t>model evaluation code container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MLOps pipeline framework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DB table, internal storage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Quick recap: what is ML?</a:t>
            </a:r>
            <a:endParaRPr/>
          </a:p>
        </p:txBody>
      </p:sp>
      <p:sp>
        <p:nvSpPr>
          <p:cNvPr id="310" name="Google Shape;310;p18"/>
          <p:cNvSpPr txBox="1"/>
          <p:nvPr>
            <p:ph idx="1" type="body"/>
          </p:nvPr>
        </p:nvSpPr>
        <p:spPr>
          <a:xfrm>
            <a:off x="3623807" y="1995064"/>
            <a:ext cx="22404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5800"/>
              <a:t>𝑿 🠖 𝐲</a:t>
            </a:r>
            <a:endParaRPr sz="5800"/>
          </a:p>
        </p:txBody>
      </p:sp>
      <p:sp>
        <p:nvSpPr>
          <p:cNvPr id="311" name="Google Shape;311;p18"/>
          <p:cNvSpPr txBox="1"/>
          <p:nvPr/>
        </p:nvSpPr>
        <p:spPr>
          <a:xfrm>
            <a:off x="3555787" y="1586986"/>
            <a:ext cx="801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→</a:t>
            </a:r>
            <a:endParaRPr sz="5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2" name="Google Shape;312;p18"/>
          <p:cNvSpPr txBox="1"/>
          <p:nvPr/>
        </p:nvSpPr>
        <p:spPr>
          <a:xfrm>
            <a:off x="4924868" y="1769614"/>
            <a:ext cx="801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→</a:t>
            </a:r>
            <a:endParaRPr sz="5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3" name="Google Shape;313;p18"/>
          <p:cNvPicPr preferRelativeResize="0"/>
          <p:nvPr/>
        </p:nvPicPr>
        <p:blipFill rotWithShape="1">
          <a:blip r:embed="rId3">
            <a:alphaModFix/>
          </a:blip>
          <a:srcRect b="8760" l="8830" r="13226" t="14792"/>
          <a:stretch/>
        </p:blipFill>
        <p:spPr>
          <a:xfrm>
            <a:off x="4254647" y="2728090"/>
            <a:ext cx="801000" cy="80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8"/>
          <p:cNvSpPr txBox="1"/>
          <p:nvPr/>
        </p:nvSpPr>
        <p:spPr>
          <a:xfrm>
            <a:off x="3823852" y="3566913"/>
            <a:ext cx="182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ML techniques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7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Compliance in ML applications</a:t>
            </a:r>
            <a:endParaRPr/>
          </a:p>
        </p:txBody>
      </p:sp>
      <p:sp>
        <p:nvSpPr>
          <p:cNvPr id="925" name="Google Shape;925;p7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Responsible AI → AI Act, AI ethics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-GB"/>
              <a:t>Responsible AI</a:t>
            </a:r>
            <a:r>
              <a:rPr lang="en-GB"/>
              <a:t> is an approach to developing and deploying artificial intelligence from both an </a:t>
            </a:r>
            <a:r>
              <a:rPr b="1" lang="en-GB"/>
              <a:t>ethical and legal standpoint</a:t>
            </a:r>
            <a:r>
              <a:rPr lang="en-GB"/>
              <a:t>. The goal is to </a:t>
            </a:r>
            <a:r>
              <a:rPr b="1" lang="en-GB"/>
              <a:t>employ AI</a:t>
            </a:r>
            <a:r>
              <a:rPr lang="en-GB"/>
              <a:t> in a </a:t>
            </a:r>
            <a:r>
              <a:rPr b="1" lang="en-GB"/>
              <a:t>safe, trustworthy and ethical way</a:t>
            </a:r>
            <a:r>
              <a:rPr lang="en-GB"/>
              <a:t>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The </a:t>
            </a:r>
            <a:r>
              <a:rPr b="1" lang="en-GB"/>
              <a:t>AI Act</a:t>
            </a:r>
            <a:r>
              <a:rPr lang="en-GB"/>
              <a:t> is the European Union's </a:t>
            </a:r>
            <a:r>
              <a:rPr b="1" lang="en-GB"/>
              <a:t>comprehensive law</a:t>
            </a:r>
            <a:r>
              <a:rPr lang="en-GB"/>
              <a:t> to regulate artificial intelligence (AI) systems, setting rules for their development and use to ensure they are </a:t>
            </a:r>
            <a:r>
              <a:rPr b="1" lang="en-GB"/>
              <a:t>safe, trustworthy, and aligned with EU fundamental rights and values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Transparency</a:t>
            </a:r>
            <a:r>
              <a:rPr lang="en-GB"/>
              <a:t> and </a:t>
            </a:r>
            <a:r>
              <a:rPr b="1" lang="en-GB"/>
              <a:t>Accountability</a:t>
            </a:r>
            <a:r>
              <a:rPr lang="en-GB"/>
              <a:t> are the two main pillars of the AI Act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MLOps</a:t>
            </a:r>
            <a:r>
              <a:rPr lang="en-GB"/>
              <a:t> helps organizations </a:t>
            </a:r>
            <a:r>
              <a:rPr b="1" lang="en-GB"/>
              <a:t>comply with the EU AI Act</a:t>
            </a:r>
            <a:r>
              <a:rPr lang="en-GB"/>
              <a:t> by providing </a:t>
            </a:r>
            <a:r>
              <a:rPr b="1" lang="en-GB"/>
              <a:t>a framework </a:t>
            </a:r>
            <a:r>
              <a:rPr lang="en-GB"/>
              <a:t>for </a:t>
            </a:r>
            <a:r>
              <a:rPr b="1" lang="en-GB"/>
              <a:t>auditable, transparent, and reproducible AI lifecycles</a:t>
            </a:r>
            <a:r>
              <a:rPr lang="en-GB"/>
              <a:t>, which includes </a:t>
            </a:r>
            <a:r>
              <a:rPr b="1" lang="en-GB"/>
              <a:t>version control, automated testing, and continuous monitoring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7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Demo: ML serving</a:t>
            </a:r>
            <a:endParaRPr/>
          </a:p>
        </p:txBody>
      </p:sp>
      <p:sp>
        <p:nvSpPr>
          <p:cNvPr id="931" name="Google Shape;931;p7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Pre-trained ML model from Kaggle which classifies an image having either a cat or a dog into cat/dog category (</a:t>
            </a:r>
            <a:r>
              <a:rPr lang="en-GB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-GB"/>
              <a:t>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Wrap the model within RESTful API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Unittest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CI pipeline → Docker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CD pipeline →Local infrastructure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ML serving testing using python code and postman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7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Demo: MLOps</a:t>
            </a:r>
            <a:endParaRPr/>
          </a:p>
        </p:txBody>
      </p:sp>
      <p:sp>
        <p:nvSpPr>
          <p:cNvPr id="937" name="Google Shape;937;p74"/>
          <p:cNvSpPr txBox="1"/>
          <p:nvPr>
            <p:ph idx="1" type="body"/>
          </p:nvPr>
        </p:nvSpPr>
        <p:spPr>
          <a:xfrm>
            <a:off x="1303800" y="1990050"/>
            <a:ext cx="7030500" cy="16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Setup MLOps tools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MLFlow together with minio and mysql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Run a ML model training code using Kaggle dataset (</a:t>
            </a:r>
            <a:r>
              <a:rPr lang="en-GB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-GB"/>
              <a:t>) about property value using Random forest classifier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Model run tracking in MlFlow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7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Quick recap</a:t>
            </a:r>
            <a:endParaRPr/>
          </a:p>
        </p:txBody>
      </p:sp>
      <p:sp>
        <p:nvSpPr>
          <p:cNvPr id="943" name="Google Shape;943;p7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Explained the concept of ML in prod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Highlighted major catchpoints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ML serving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Model drift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Blending with DevOps practice to obtain MLOps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ML life cycle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Types of deployment strategies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Compliance in ML production application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Demonstration of ML serving and MLOps in an approximated scope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76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Q&amp;A</a:t>
            </a:r>
            <a:endParaRPr/>
          </a:p>
        </p:txBody>
      </p:sp>
      <p:sp>
        <p:nvSpPr>
          <p:cNvPr id="949" name="Google Shape;949;p76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/>
              <a:t>Thank you for your attention!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Quick recap: what is ML?</a:t>
            </a:r>
            <a:endParaRPr/>
          </a:p>
        </p:txBody>
      </p:sp>
      <p:sp>
        <p:nvSpPr>
          <p:cNvPr id="320" name="Google Shape;320;p19"/>
          <p:cNvSpPr txBox="1"/>
          <p:nvPr>
            <p:ph idx="1" type="body"/>
          </p:nvPr>
        </p:nvSpPr>
        <p:spPr>
          <a:xfrm>
            <a:off x="3623807" y="1995064"/>
            <a:ext cx="22404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5800"/>
              <a:t>𝑿 🠖 𝐲</a:t>
            </a:r>
            <a:endParaRPr sz="5800"/>
          </a:p>
        </p:txBody>
      </p:sp>
      <p:sp>
        <p:nvSpPr>
          <p:cNvPr id="321" name="Google Shape;321;p19"/>
          <p:cNvSpPr txBox="1"/>
          <p:nvPr/>
        </p:nvSpPr>
        <p:spPr>
          <a:xfrm>
            <a:off x="3555787" y="1586986"/>
            <a:ext cx="801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→</a:t>
            </a:r>
            <a:endParaRPr sz="5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2" name="Google Shape;322;p19"/>
          <p:cNvSpPr txBox="1"/>
          <p:nvPr/>
        </p:nvSpPr>
        <p:spPr>
          <a:xfrm>
            <a:off x="4924868" y="1769614"/>
            <a:ext cx="801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→</a:t>
            </a:r>
            <a:endParaRPr sz="5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3" name="Google Shape;323;p19"/>
          <p:cNvPicPr preferRelativeResize="0"/>
          <p:nvPr/>
        </p:nvPicPr>
        <p:blipFill rotWithShape="1">
          <a:blip r:embed="rId3">
            <a:alphaModFix/>
          </a:blip>
          <a:srcRect b="8760" l="8830" r="13226" t="14792"/>
          <a:stretch/>
        </p:blipFill>
        <p:spPr>
          <a:xfrm>
            <a:off x="4254647" y="2728090"/>
            <a:ext cx="801000" cy="80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9"/>
          <p:cNvSpPr txBox="1"/>
          <p:nvPr/>
        </p:nvSpPr>
        <p:spPr>
          <a:xfrm>
            <a:off x="3823852" y="3566913"/>
            <a:ext cx="182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ML techniques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" name="Google Shape;325;p19"/>
          <p:cNvSpPr txBox="1"/>
          <p:nvPr/>
        </p:nvSpPr>
        <p:spPr>
          <a:xfrm>
            <a:off x="725475" y="4163925"/>
            <a:ext cx="757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ML teaches us </a:t>
            </a:r>
            <a:r>
              <a:rPr lang="en-GB" sz="1300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different tools and techniques </a:t>
            </a: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to</a:t>
            </a:r>
            <a:r>
              <a:rPr lang="en-GB" sz="1300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 transform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an input vector </a:t>
            </a: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𝑿 to a meaningful output vector 𝐲 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" name="Google Shape;326;p19"/>
          <p:cNvSpPr txBox="1"/>
          <p:nvPr/>
        </p:nvSpPr>
        <p:spPr>
          <a:xfrm>
            <a:off x="6424718" y="4029165"/>
            <a:ext cx="30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→</a:t>
            </a:r>
            <a:endParaRPr/>
          </a:p>
        </p:txBody>
      </p:sp>
      <p:sp>
        <p:nvSpPr>
          <p:cNvPr id="327" name="Google Shape;327;p19"/>
          <p:cNvSpPr txBox="1"/>
          <p:nvPr/>
        </p:nvSpPr>
        <p:spPr>
          <a:xfrm>
            <a:off x="4890660" y="4286104"/>
            <a:ext cx="3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→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 of (X, y)</a:t>
            </a:r>
            <a:endParaRPr/>
          </a:p>
        </p:txBody>
      </p:sp>
      <p:sp>
        <p:nvSpPr>
          <p:cNvPr id="333" name="Google Shape;333;p20"/>
          <p:cNvSpPr txBox="1"/>
          <p:nvPr>
            <p:ph idx="1" type="body"/>
          </p:nvPr>
        </p:nvSpPr>
        <p:spPr>
          <a:xfrm>
            <a:off x="1303800" y="1990050"/>
            <a:ext cx="60930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Input: Transactional details (amount, location, time and user history)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Output: Fraud / Not fraud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Use-case: Fraud detection in Banking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 of (X, y)</a:t>
            </a:r>
            <a:endParaRPr/>
          </a:p>
        </p:txBody>
      </p:sp>
      <p:sp>
        <p:nvSpPr>
          <p:cNvPr id="339" name="Google Shape;339;p21"/>
          <p:cNvSpPr txBox="1"/>
          <p:nvPr>
            <p:ph idx="1" type="body"/>
          </p:nvPr>
        </p:nvSpPr>
        <p:spPr>
          <a:xfrm>
            <a:off x="1303800" y="1990050"/>
            <a:ext cx="60930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Input: Email text, sender info, metadata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Output: Spam / Not Spam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Use-case: Spam email filtering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